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0"/>
  </p:notesMasterIdLst>
  <p:sldIdLst>
    <p:sldId id="256" r:id="rId2"/>
    <p:sldId id="269" r:id="rId3"/>
    <p:sldId id="277" r:id="rId4"/>
    <p:sldId id="276" r:id="rId5"/>
    <p:sldId id="273" r:id="rId6"/>
    <p:sldId id="267" r:id="rId7"/>
    <p:sldId id="278" r:id="rId8"/>
    <p:sldId id="279" r:id="rId9"/>
    <p:sldId id="282" r:id="rId10"/>
    <p:sldId id="283" r:id="rId11"/>
    <p:sldId id="284" r:id="rId12"/>
    <p:sldId id="280" r:id="rId13"/>
    <p:sldId id="285" r:id="rId14"/>
    <p:sldId id="288" r:id="rId15"/>
    <p:sldId id="274" r:id="rId16"/>
    <p:sldId id="281" r:id="rId17"/>
    <p:sldId id="290" r:id="rId18"/>
    <p:sldId id="291" r:id="rId19"/>
    <p:sldId id="292" r:id="rId20"/>
    <p:sldId id="293" r:id="rId21"/>
    <p:sldId id="294" r:id="rId22"/>
    <p:sldId id="295" r:id="rId23"/>
    <p:sldId id="296" r:id="rId24"/>
    <p:sldId id="297" r:id="rId25"/>
    <p:sldId id="298" r:id="rId26"/>
    <p:sldId id="299" r:id="rId27"/>
    <p:sldId id="270"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295E"/>
    <a:srgbClr val="7F7F7F"/>
    <a:srgbClr val="404040"/>
    <a:srgbClr val="A6A6A6"/>
    <a:srgbClr val="F2F2F2"/>
    <a:srgbClr val="BFBFBF"/>
    <a:srgbClr val="E37777"/>
    <a:srgbClr val="64A4CA"/>
    <a:srgbClr val="66C5F3"/>
    <a:srgbClr val="F2C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621" autoAdjust="0"/>
    <p:restoredTop sz="94660"/>
  </p:normalViewPr>
  <p:slideViewPr>
    <p:cSldViewPr snapToGrid="0" showGuides="1">
      <p:cViewPr varScale="1">
        <p:scale>
          <a:sx n="114" d="100"/>
          <a:sy n="114" d="100"/>
        </p:scale>
        <p:origin x="184" y="480"/>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scene3d>
              <a:camera prst="orthographicFront"/>
              <a:lightRig rig="threePt" dir="t"/>
            </a:scene3d>
            <a:sp3d>
              <a:bevelT w="508000" h="508000"/>
              <a:contourClr>
                <a:srgbClr val="000000"/>
              </a:contourClr>
            </a:sp3d>
          </c:spPr>
          <c:dPt>
            <c:idx val="0"/>
            <c:bubble3D val="0"/>
            <c:explosion val="29"/>
            <c:spPr>
              <a:solidFill>
                <a:srgbClr val="7F7F7F"/>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1-4D95-4723-9A90-04CF9DB6E170}"/>
              </c:ext>
            </c:extLst>
          </c:dPt>
          <c:dPt>
            <c:idx val="1"/>
            <c:bubble3D val="0"/>
            <c:explosion val="14"/>
            <c:spPr>
              <a:solidFill>
                <a:srgbClr val="404040"/>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4-4D95-4723-9A90-04CF9DB6E170}"/>
              </c:ext>
            </c:extLst>
          </c:dPt>
          <c:dPt>
            <c:idx val="2"/>
            <c:bubble3D val="0"/>
            <c:explosion val="34"/>
            <c:spPr>
              <a:solidFill>
                <a:srgbClr val="CE295E"/>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3-4D95-4723-9A90-04CF9DB6E170}"/>
              </c:ext>
            </c:extLst>
          </c:dPt>
          <c:dPt>
            <c:idx val="3"/>
            <c:bubble3D val="0"/>
            <c:spPr>
              <a:solidFill>
                <a:srgbClr val="A6A6A6"/>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2-4D95-4723-9A90-04CF9DB6E170}"/>
              </c:ext>
            </c:extLst>
          </c:dPt>
          <c:cat>
            <c:strRef>
              <c:f>Sheet1!$A$2:$A$5</c:f>
              <c:strCache>
                <c:ptCount val="4"/>
                <c:pt idx="0">
                  <c:v>1-99 Acres</c:v>
                </c:pt>
                <c:pt idx="1">
                  <c:v>100-499 Acres</c:v>
                </c:pt>
                <c:pt idx="2">
                  <c:v>500-1999 Acres</c:v>
                </c:pt>
                <c:pt idx="3">
                  <c:v>2000+ Acres</c:v>
                </c:pt>
              </c:strCache>
            </c:strRef>
          </c:cat>
          <c:val>
            <c:numRef>
              <c:f>Sheet1!$B$2:$B$5</c:f>
              <c:numCache>
                <c:formatCode>0%</c:formatCode>
                <c:ptCount val="4"/>
                <c:pt idx="0">
                  <c:v>0.08</c:v>
                </c:pt>
                <c:pt idx="1">
                  <c:v>0.21099999999999999</c:v>
                </c:pt>
                <c:pt idx="2">
                  <c:v>0.36199999999999999</c:v>
                </c:pt>
                <c:pt idx="3">
                  <c:v>0.34300000000000003</c:v>
                </c:pt>
              </c:numCache>
            </c:numRef>
          </c:val>
          <c:extLst>
            <c:ext xmlns:c16="http://schemas.microsoft.com/office/drawing/2014/chart" uri="{C3380CC4-5D6E-409C-BE32-E72D297353CC}">
              <c16:uniqueId val="{00000000-4D95-4723-9A90-04CF9DB6E170}"/>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1/12/19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686988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8" name="Rectangle 7"/>
          <p:cNvSpPr/>
          <p:nvPr/>
        </p:nvSpPr>
        <p:spPr>
          <a:xfrm>
            <a:off x="1" y="0"/>
            <a:ext cx="5181362"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sp>
        <p:nvSpPr>
          <p:cNvPr id="2" name="Title 1"/>
          <p:cNvSpPr>
            <a:spLocks noGrp="1"/>
          </p:cNvSpPr>
          <p:nvPr>
            <p:ph type="title"/>
          </p:nvPr>
        </p:nvSpPr>
        <p:spPr>
          <a:xfrm>
            <a:off x="684391" y="685800"/>
            <a:ext cx="3887212" cy="32004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7341" y="685800"/>
            <a:ext cx="5640269"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84391" y="4038601"/>
            <a:ext cx="3887212" cy="21336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F7E3B2C8-FED9-4752-B8D0-935D959144BB}" type="datetime1">
              <a:rPr lang="en-US" smtClean="0"/>
              <a:t>1/12/19</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2084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cxnSp>
        <p:nvCxnSpPr>
          <p:cNvPr id="8" name="Straight Connector 7"/>
          <p:cNvCxnSpPr/>
          <p:nvPr/>
        </p:nvCxnSpPr>
        <p:spPr>
          <a:xfrm>
            <a:off x="1355021" y="19515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2" y="982133"/>
            <a:ext cx="9601196" cy="8466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050119"/>
            <a:ext cx="4718304" cy="382032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050119"/>
            <a:ext cx="4718304" cy="3820329"/>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874346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00753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8" r:id="rId5"/>
    <p:sldLayoutId id="2147483660" r:id="rId6"/>
    <p:sldLayoutId id="2147483661"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tiff"/><Relationship Id="rId1" Type="http://schemas.openxmlformats.org/officeDocument/2006/relationships/slideLayout" Target="../slideLayouts/slideLayout5.xml"/><Relationship Id="rId5" Type="http://schemas.openxmlformats.org/officeDocument/2006/relationships/image" Target="../media/image16.tiff"/><Relationship Id="rId4" Type="http://schemas.openxmlformats.org/officeDocument/2006/relationships/image" Target="https://us.123rf.com/450wm/utima/utima1609/utima160900066/62542528-fresh-onion-bulb-isolated-on-white-with-clipping-path-.jpg?ver=6"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tiff"/><Relationship Id="rId1" Type="http://schemas.openxmlformats.org/officeDocument/2006/relationships/slideLayout" Target="../slideLayouts/slideLayout5.xml"/><Relationship Id="rId5" Type="http://schemas.openxmlformats.org/officeDocument/2006/relationships/image" Target="../media/image16.tiff"/><Relationship Id="rId4" Type="http://schemas.openxmlformats.org/officeDocument/2006/relationships/image" Target="https://us.123rf.com/450wm/utima/utima1609/utima160900066/62542528-fresh-onion-bulb-isolated-on-white-with-clipping-path-.jpg?ver=6"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tiff"/><Relationship Id="rId1" Type="http://schemas.openxmlformats.org/officeDocument/2006/relationships/slideLayout" Target="../slideLayouts/slideLayout5.xml"/><Relationship Id="rId5" Type="http://schemas.openxmlformats.org/officeDocument/2006/relationships/image" Target="../media/image16.tiff"/><Relationship Id="rId4" Type="http://schemas.openxmlformats.org/officeDocument/2006/relationships/image" Target="https://us.123rf.com/450wm/utima/utima1609/utima160900066/62542528-fresh-onion-bulb-isolated-on-white-with-clipping-path-.jpg?ver=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tiff"/><Relationship Id="rId1" Type="http://schemas.openxmlformats.org/officeDocument/2006/relationships/slideLayout" Target="../slideLayouts/slideLayout5.xml"/><Relationship Id="rId5" Type="http://schemas.openxmlformats.org/officeDocument/2006/relationships/image" Target="../media/image16.tiff"/><Relationship Id="rId4" Type="http://schemas.openxmlformats.org/officeDocument/2006/relationships/image" Target="https://us.123rf.com/450wm/utima/utima1609/utima160900066/62542528-fresh-onion-bulb-isolated-on-white-with-clipping-path-.jpg?ver=6"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3974662" y="1224090"/>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2400300" y="1005325"/>
            <a:ext cx="7189638" cy="1938992"/>
          </a:xfrm>
          <a:prstGeom prst="rect">
            <a:avLst/>
          </a:prstGeom>
          <a:noFill/>
        </p:spPr>
        <p:txBody>
          <a:bodyPr wrap="square" rtlCol="0" anchor="ctr">
            <a:spAutoFit/>
          </a:bodyPr>
          <a:lstStyle/>
          <a:p>
            <a:pPr algn="ctr"/>
            <a:r>
              <a:rPr lang="en-US" sz="6000" dirty="0">
                <a:solidFill>
                  <a:schemeClr val="bg1"/>
                </a:solidFill>
              </a:rPr>
              <a:t>Data Harvest Team Presentation </a:t>
            </a:r>
          </a:p>
        </p:txBody>
      </p:sp>
      <p:sp>
        <p:nvSpPr>
          <p:cNvPr id="19" name="TextBox 18">
            <a:extLst>
              <a:ext uri="{FF2B5EF4-FFF2-40B4-BE49-F238E27FC236}">
                <a16:creationId xmlns:a16="http://schemas.microsoft.com/office/drawing/2014/main" id="{3BCC445D-99BF-4BD6-A87A-9AB46C82F7C1}"/>
              </a:ext>
            </a:extLst>
          </p:cNvPr>
          <p:cNvSpPr txBox="1"/>
          <p:nvPr/>
        </p:nvSpPr>
        <p:spPr>
          <a:xfrm>
            <a:off x="3524250" y="3848386"/>
            <a:ext cx="5143500" cy="1200329"/>
          </a:xfrm>
          <a:prstGeom prst="rect">
            <a:avLst/>
          </a:prstGeom>
          <a:noFill/>
        </p:spPr>
        <p:txBody>
          <a:bodyPr wrap="square" rtlCol="0" anchor="ctr">
            <a:spAutoFit/>
          </a:bodyPr>
          <a:lstStyle/>
          <a:p>
            <a:pPr algn="ctr"/>
            <a:r>
              <a:rPr lang="en-US" sz="3600" dirty="0">
                <a:solidFill>
                  <a:schemeClr val="bg1"/>
                </a:solidFill>
              </a:rPr>
              <a:t>Charlotte, </a:t>
            </a:r>
            <a:r>
              <a:rPr lang="en-US" sz="3600" dirty="0" err="1">
                <a:solidFill>
                  <a:schemeClr val="bg1"/>
                </a:solidFill>
              </a:rPr>
              <a:t>Neela</a:t>
            </a:r>
            <a:r>
              <a:rPr lang="en-US" sz="3600" dirty="0">
                <a:solidFill>
                  <a:schemeClr val="bg1"/>
                </a:solidFill>
              </a:rPr>
              <a:t>,  Tumi</a:t>
            </a:r>
          </a:p>
          <a:p>
            <a:pPr algn="ctr"/>
            <a:r>
              <a:rPr lang="en-US" sz="3600" dirty="0">
                <a:solidFill>
                  <a:schemeClr val="bg1"/>
                </a:solidFill>
              </a:rPr>
              <a:t>January 12 2019</a:t>
            </a:r>
          </a:p>
        </p:txBody>
      </p:sp>
      <p:sp>
        <p:nvSpPr>
          <p:cNvPr id="21" name="Rectangle: Rounded Corners 20">
            <a:extLst>
              <a:ext uri="{FF2B5EF4-FFF2-40B4-BE49-F238E27FC236}">
                <a16:creationId xmlns:a16="http://schemas.microsoft.com/office/drawing/2014/main" id="{34457E54-1FC4-4040-9DF5-1D27FD6BBD8C}"/>
              </a:ext>
              <a:ext uri="{C183D7F6-B498-43B3-948B-1728B52AA6E4}">
                <adec:decorative xmlns:adec="http://schemas.microsoft.com/office/drawing/2017/decorative" val="1"/>
              </a:ext>
            </a:extLst>
          </p:cNvPr>
          <p:cNvSpPr/>
          <p:nvPr/>
        </p:nvSpPr>
        <p:spPr>
          <a:xfrm rot="18900000">
            <a:off x="-6742765" y="-1434593"/>
            <a:ext cx="3681702" cy="3681702"/>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pic>
        <p:nvPicPr>
          <p:cNvPr id="14" name="Graphic 13" descr="Plant">
            <a:extLst>
              <a:ext uri="{FF2B5EF4-FFF2-40B4-BE49-F238E27FC236}">
                <a16:creationId xmlns:a16="http://schemas.microsoft.com/office/drawing/2014/main" id="{D1DF1CFD-017C-5243-BCEB-E95A5B3895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5763" y="2737733"/>
            <a:ext cx="914400" cy="914400"/>
          </a:xfrm>
          <a:prstGeom prst="rect">
            <a:avLst/>
          </a:prstGeom>
        </p:spPr>
      </p:pic>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8241-B116-EB4D-8BD4-289EFBF8A367}"/>
              </a:ext>
            </a:extLst>
          </p:cNvPr>
          <p:cNvSpPr>
            <a:spLocks noGrp="1"/>
          </p:cNvSpPr>
          <p:nvPr>
            <p:ph type="title"/>
          </p:nvPr>
        </p:nvSpPr>
        <p:spPr>
          <a:xfrm>
            <a:off x="751114" y="982133"/>
            <a:ext cx="11136086" cy="846668"/>
          </a:xfrm>
        </p:spPr>
        <p:txBody>
          <a:bodyPr>
            <a:normAutofit fontScale="90000"/>
          </a:bodyPr>
          <a:lstStyle/>
          <a:p>
            <a:r>
              <a:rPr lang="en-US" dirty="0"/>
              <a:t>Saratoga Food Access Varies by Quintile</a:t>
            </a:r>
          </a:p>
        </p:txBody>
      </p:sp>
      <p:pic>
        <p:nvPicPr>
          <p:cNvPr id="6" name="Content Placeholder 5">
            <a:extLst>
              <a:ext uri="{FF2B5EF4-FFF2-40B4-BE49-F238E27FC236}">
                <a16:creationId xmlns:a16="http://schemas.microsoft.com/office/drawing/2014/main" id="{23B16A70-0D08-E64C-A671-C55397415CB2}"/>
              </a:ext>
            </a:extLst>
          </p:cNvPr>
          <p:cNvPicPr>
            <a:picLocks noGrp="1" noChangeAspect="1"/>
          </p:cNvPicPr>
          <p:nvPr>
            <p:ph sz="half" idx="1"/>
          </p:nvPr>
        </p:nvPicPr>
        <p:blipFill>
          <a:blip r:embed="rId2"/>
          <a:stretch>
            <a:fillRect/>
          </a:stretch>
        </p:blipFill>
        <p:spPr>
          <a:xfrm>
            <a:off x="1298575" y="2479703"/>
            <a:ext cx="4718050" cy="2960631"/>
          </a:xfrm>
        </p:spPr>
      </p:pic>
      <p:sp>
        <p:nvSpPr>
          <p:cNvPr id="4" name="Content Placeholder 3">
            <a:extLst>
              <a:ext uri="{FF2B5EF4-FFF2-40B4-BE49-F238E27FC236}">
                <a16:creationId xmlns:a16="http://schemas.microsoft.com/office/drawing/2014/main" id="{EC0412CD-F15D-6E4E-9322-213C89965D89}"/>
              </a:ext>
            </a:extLst>
          </p:cNvPr>
          <p:cNvSpPr>
            <a:spLocks noGrp="1"/>
          </p:cNvSpPr>
          <p:nvPr>
            <p:ph sz="half" idx="2"/>
          </p:nvPr>
        </p:nvSpPr>
        <p:spPr/>
        <p:txBody>
          <a:bodyPr/>
          <a:lstStyle/>
          <a:p>
            <a:r>
              <a:rPr lang="en-US" dirty="0"/>
              <a:t>Each Quintile has similar populations, with different concentrations of people with low access to fresh produce.</a:t>
            </a:r>
          </a:p>
          <a:p>
            <a:r>
              <a:rPr lang="en-US" dirty="0"/>
              <a:t>Food Deserts are concentrated in small urban areas with high populations of low income, low mobility.</a:t>
            </a:r>
          </a:p>
        </p:txBody>
      </p:sp>
      <p:sp>
        <p:nvSpPr>
          <p:cNvPr id="8" name="TextBox 7">
            <a:extLst>
              <a:ext uri="{FF2B5EF4-FFF2-40B4-BE49-F238E27FC236}">
                <a16:creationId xmlns:a16="http://schemas.microsoft.com/office/drawing/2014/main" id="{08324951-77C8-B642-BEBA-9B2833DA4E0B}"/>
              </a:ext>
            </a:extLst>
          </p:cNvPr>
          <p:cNvSpPr txBox="1"/>
          <p:nvPr/>
        </p:nvSpPr>
        <p:spPr>
          <a:xfrm>
            <a:off x="1779814" y="3788229"/>
            <a:ext cx="604157" cy="369332"/>
          </a:xfrm>
          <a:prstGeom prst="rect">
            <a:avLst/>
          </a:prstGeom>
          <a:noFill/>
        </p:spPr>
        <p:txBody>
          <a:bodyPr wrap="square" rtlCol="0">
            <a:spAutoFit/>
          </a:bodyPr>
          <a:lstStyle/>
          <a:p>
            <a:r>
              <a:rPr lang="en-US" b="1" dirty="0"/>
              <a:t>9%</a:t>
            </a:r>
          </a:p>
        </p:txBody>
      </p:sp>
      <p:sp>
        <p:nvSpPr>
          <p:cNvPr id="9" name="TextBox 8">
            <a:extLst>
              <a:ext uri="{FF2B5EF4-FFF2-40B4-BE49-F238E27FC236}">
                <a16:creationId xmlns:a16="http://schemas.microsoft.com/office/drawing/2014/main" id="{2B1EF2A2-1EDB-5640-8E2D-E814D61F607E}"/>
              </a:ext>
            </a:extLst>
          </p:cNvPr>
          <p:cNvSpPr txBox="1"/>
          <p:nvPr/>
        </p:nvSpPr>
        <p:spPr>
          <a:xfrm>
            <a:off x="2548690" y="3788229"/>
            <a:ext cx="604157" cy="369332"/>
          </a:xfrm>
          <a:prstGeom prst="rect">
            <a:avLst/>
          </a:prstGeom>
          <a:noFill/>
        </p:spPr>
        <p:txBody>
          <a:bodyPr wrap="square" rtlCol="0">
            <a:spAutoFit/>
          </a:bodyPr>
          <a:lstStyle/>
          <a:p>
            <a:r>
              <a:rPr lang="en-US" b="1" dirty="0"/>
              <a:t>19%</a:t>
            </a:r>
          </a:p>
        </p:txBody>
      </p:sp>
      <p:sp>
        <p:nvSpPr>
          <p:cNvPr id="10" name="TextBox 9">
            <a:extLst>
              <a:ext uri="{FF2B5EF4-FFF2-40B4-BE49-F238E27FC236}">
                <a16:creationId xmlns:a16="http://schemas.microsoft.com/office/drawing/2014/main" id="{EB9CC045-FCB3-414D-AC8D-AB1E52E95F88}"/>
              </a:ext>
            </a:extLst>
          </p:cNvPr>
          <p:cNvSpPr txBox="1"/>
          <p:nvPr/>
        </p:nvSpPr>
        <p:spPr>
          <a:xfrm>
            <a:off x="3355521" y="3829390"/>
            <a:ext cx="604157" cy="369332"/>
          </a:xfrm>
          <a:prstGeom prst="rect">
            <a:avLst/>
          </a:prstGeom>
          <a:noFill/>
        </p:spPr>
        <p:txBody>
          <a:bodyPr wrap="square" rtlCol="0">
            <a:spAutoFit/>
          </a:bodyPr>
          <a:lstStyle/>
          <a:p>
            <a:r>
              <a:rPr lang="en-US" b="1" dirty="0"/>
              <a:t>17%</a:t>
            </a:r>
          </a:p>
        </p:txBody>
      </p:sp>
      <p:sp>
        <p:nvSpPr>
          <p:cNvPr id="11" name="TextBox 10">
            <a:extLst>
              <a:ext uri="{FF2B5EF4-FFF2-40B4-BE49-F238E27FC236}">
                <a16:creationId xmlns:a16="http://schemas.microsoft.com/office/drawing/2014/main" id="{D60EE6CA-5B4D-FC46-BF77-4C9F3D578246}"/>
              </a:ext>
            </a:extLst>
          </p:cNvPr>
          <p:cNvSpPr txBox="1"/>
          <p:nvPr/>
        </p:nvSpPr>
        <p:spPr>
          <a:xfrm>
            <a:off x="4931228" y="3837894"/>
            <a:ext cx="604157" cy="369332"/>
          </a:xfrm>
          <a:prstGeom prst="rect">
            <a:avLst/>
          </a:prstGeom>
          <a:noFill/>
        </p:spPr>
        <p:txBody>
          <a:bodyPr wrap="square" rtlCol="0">
            <a:spAutoFit/>
          </a:bodyPr>
          <a:lstStyle/>
          <a:p>
            <a:r>
              <a:rPr lang="en-US" b="1" dirty="0"/>
              <a:t>23%</a:t>
            </a:r>
          </a:p>
        </p:txBody>
      </p:sp>
      <p:sp>
        <p:nvSpPr>
          <p:cNvPr id="12" name="TextBox 11">
            <a:extLst>
              <a:ext uri="{FF2B5EF4-FFF2-40B4-BE49-F238E27FC236}">
                <a16:creationId xmlns:a16="http://schemas.microsoft.com/office/drawing/2014/main" id="{DA43B486-44B2-F744-A3E3-1417938C213A}"/>
              </a:ext>
            </a:extLst>
          </p:cNvPr>
          <p:cNvSpPr txBox="1"/>
          <p:nvPr/>
        </p:nvSpPr>
        <p:spPr>
          <a:xfrm>
            <a:off x="4162352" y="3911712"/>
            <a:ext cx="604157" cy="369332"/>
          </a:xfrm>
          <a:prstGeom prst="rect">
            <a:avLst/>
          </a:prstGeom>
          <a:noFill/>
        </p:spPr>
        <p:txBody>
          <a:bodyPr wrap="square" rtlCol="0">
            <a:spAutoFit/>
          </a:bodyPr>
          <a:lstStyle/>
          <a:p>
            <a:r>
              <a:rPr lang="en-US" b="1" dirty="0"/>
              <a:t>16%</a:t>
            </a:r>
          </a:p>
        </p:txBody>
      </p:sp>
    </p:spTree>
    <p:extLst>
      <p:ext uri="{BB962C8B-B14F-4D97-AF65-F5344CB8AC3E}">
        <p14:creationId xmlns:p14="http://schemas.microsoft.com/office/powerpoint/2010/main" val="2024631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41D0-E36D-0245-AF42-16D89C2DD1C3}"/>
              </a:ext>
            </a:extLst>
          </p:cNvPr>
          <p:cNvSpPr>
            <a:spLocks noGrp="1"/>
          </p:cNvSpPr>
          <p:nvPr>
            <p:ph type="title"/>
          </p:nvPr>
        </p:nvSpPr>
        <p:spPr>
          <a:xfrm>
            <a:off x="146957" y="982133"/>
            <a:ext cx="11903529" cy="846668"/>
          </a:xfrm>
        </p:spPr>
        <p:txBody>
          <a:bodyPr>
            <a:normAutofit fontScale="90000"/>
          </a:bodyPr>
          <a:lstStyle/>
          <a:p>
            <a:r>
              <a:rPr lang="en-US" dirty="0"/>
              <a:t>Grocers have left; Dollar stores no competition</a:t>
            </a:r>
          </a:p>
        </p:txBody>
      </p:sp>
      <p:pic>
        <p:nvPicPr>
          <p:cNvPr id="6" name="Content Placeholder 5">
            <a:extLst>
              <a:ext uri="{FF2B5EF4-FFF2-40B4-BE49-F238E27FC236}">
                <a16:creationId xmlns:a16="http://schemas.microsoft.com/office/drawing/2014/main" id="{127E6552-BD9C-6D45-AD24-F777476CC8A2}"/>
              </a:ext>
            </a:extLst>
          </p:cNvPr>
          <p:cNvPicPr>
            <a:picLocks noGrp="1" noChangeAspect="1"/>
          </p:cNvPicPr>
          <p:nvPr>
            <p:ph sz="half" idx="2"/>
          </p:nvPr>
        </p:nvPicPr>
        <p:blipFill>
          <a:blip r:embed="rId2"/>
          <a:stretch>
            <a:fillRect/>
          </a:stretch>
        </p:blipFill>
        <p:spPr>
          <a:xfrm>
            <a:off x="4268695" y="2657320"/>
            <a:ext cx="3875638" cy="2900892"/>
          </a:xfrm>
        </p:spPr>
      </p:pic>
      <p:pic>
        <p:nvPicPr>
          <p:cNvPr id="4098" name="Picture 2" descr="Bowen Road - Country Grocer">
            <a:extLst>
              <a:ext uri="{FF2B5EF4-FFF2-40B4-BE49-F238E27FC236}">
                <a16:creationId xmlns:a16="http://schemas.microsoft.com/office/drawing/2014/main" id="{22DBD88A-62FC-1D43-B742-A8CBE71E26D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28701" y="3270913"/>
            <a:ext cx="3239994" cy="22539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7B8C2B-A8A7-1D49-B464-A64CAABA8D43}"/>
              </a:ext>
            </a:extLst>
          </p:cNvPr>
          <p:cNvSpPr txBox="1"/>
          <p:nvPr/>
        </p:nvSpPr>
        <p:spPr>
          <a:xfrm>
            <a:off x="1028701" y="2347583"/>
            <a:ext cx="3239994" cy="923330"/>
          </a:xfrm>
          <a:prstGeom prst="rect">
            <a:avLst/>
          </a:prstGeom>
          <a:noFill/>
        </p:spPr>
        <p:txBody>
          <a:bodyPr wrap="square" rtlCol="0">
            <a:spAutoFit/>
          </a:bodyPr>
          <a:lstStyle/>
          <a:p>
            <a:r>
              <a:rPr lang="en-US" dirty="0"/>
              <a:t>LARGE GROCERS DON’T SERVE LOW INCOME, URBAN AREAS</a:t>
            </a:r>
          </a:p>
        </p:txBody>
      </p:sp>
      <p:sp>
        <p:nvSpPr>
          <p:cNvPr id="9" name="TextBox 8">
            <a:extLst>
              <a:ext uri="{FF2B5EF4-FFF2-40B4-BE49-F238E27FC236}">
                <a16:creationId xmlns:a16="http://schemas.microsoft.com/office/drawing/2014/main" id="{D9910FC6-B1B3-AF49-A42C-B838B9BC4B60}"/>
              </a:ext>
            </a:extLst>
          </p:cNvPr>
          <p:cNvSpPr txBox="1"/>
          <p:nvPr/>
        </p:nvSpPr>
        <p:spPr>
          <a:xfrm>
            <a:off x="4268695" y="2469713"/>
            <a:ext cx="3875638" cy="646331"/>
          </a:xfrm>
          <a:prstGeom prst="rect">
            <a:avLst/>
          </a:prstGeom>
          <a:solidFill>
            <a:schemeClr val="bg1"/>
          </a:solidFill>
        </p:spPr>
        <p:txBody>
          <a:bodyPr wrap="square" rtlCol="0">
            <a:spAutoFit/>
          </a:bodyPr>
          <a:lstStyle/>
          <a:p>
            <a:r>
              <a:rPr lang="en-US" dirty="0"/>
              <a:t>DOLLAR STORES WITH NO FRESH PRODUCE PROLIFERATE</a:t>
            </a:r>
          </a:p>
        </p:txBody>
      </p:sp>
      <p:sp>
        <p:nvSpPr>
          <p:cNvPr id="10" name="TextBox 9">
            <a:extLst>
              <a:ext uri="{FF2B5EF4-FFF2-40B4-BE49-F238E27FC236}">
                <a16:creationId xmlns:a16="http://schemas.microsoft.com/office/drawing/2014/main" id="{8724899B-B52C-0C46-BCF4-0737BBBA054D}"/>
              </a:ext>
            </a:extLst>
          </p:cNvPr>
          <p:cNvSpPr txBox="1"/>
          <p:nvPr/>
        </p:nvSpPr>
        <p:spPr>
          <a:xfrm>
            <a:off x="8144333" y="2347583"/>
            <a:ext cx="3112988" cy="923330"/>
          </a:xfrm>
          <a:prstGeom prst="rect">
            <a:avLst/>
          </a:prstGeom>
          <a:solidFill>
            <a:schemeClr val="bg1"/>
          </a:solidFill>
        </p:spPr>
        <p:txBody>
          <a:bodyPr wrap="square" rtlCol="0">
            <a:spAutoFit/>
          </a:bodyPr>
          <a:lstStyle/>
          <a:p>
            <a:r>
              <a:rPr lang="en-US" dirty="0"/>
              <a:t>SNAP (FOOD STAMPS) PROGARM EXPANDED TO FARMERS MARKETS</a:t>
            </a:r>
          </a:p>
        </p:txBody>
      </p:sp>
      <p:pic>
        <p:nvPicPr>
          <p:cNvPr id="4100" name="Picture 4" descr="Using SNAP benefits at Farmers’ Markets By: Christina ...">
            <a:extLst>
              <a:ext uri="{FF2B5EF4-FFF2-40B4-BE49-F238E27FC236}">
                <a16:creationId xmlns:a16="http://schemas.microsoft.com/office/drawing/2014/main" id="{6A231DFE-1B80-F84F-9236-21EABC256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4333" y="3270913"/>
            <a:ext cx="3413314" cy="2019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43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9654-9A85-DA4E-B3D8-5F516D2CC03A}"/>
              </a:ext>
            </a:extLst>
          </p:cNvPr>
          <p:cNvSpPr>
            <a:spLocks noGrp="1"/>
          </p:cNvSpPr>
          <p:nvPr>
            <p:ph type="title"/>
          </p:nvPr>
        </p:nvSpPr>
        <p:spPr/>
        <p:txBody>
          <a:bodyPr/>
          <a:lstStyle/>
          <a:p>
            <a:r>
              <a:rPr lang="en-US" dirty="0"/>
              <a:t>CHALLENGES TO YIELD</a:t>
            </a:r>
          </a:p>
        </p:txBody>
      </p:sp>
      <p:sp>
        <p:nvSpPr>
          <p:cNvPr id="4" name="Text Placeholder 3">
            <a:extLst>
              <a:ext uri="{FF2B5EF4-FFF2-40B4-BE49-F238E27FC236}">
                <a16:creationId xmlns:a16="http://schemas.microsoft.com/office/drawing/2014/main" id="{4BD0F253-2B2D-464A-934D-FB706E6FBF84}"/>
              </a:ext>
            </a:extLst>
          </p:cNvPr>
          <p:cNvSpPr>
            <a:spLocks noGrp="1"/>
          </p:cNvSpPr>
          <p:nvPr>
            <p:ph type="body" sz="half" idx="2"/>
          </p:nvPr>
        </p:nvSpPr>
        <p:spPr/>
        <p:txBody>
          <a:bodyPr/>
          <a:lstStyle/>
          <a:p>
            <a:r>
              <a:rPr lang="en-US" dirty="0"/>
              <a:t>CHARLOTTE</a:t>
            </a:r>
          </a:p>
        </p:txBody>
      </p:sp>
      <p:sp>
        <p:nvSpPr>
          <p:cNvPr id="5" name="Footer Placeholder 4">
            <a:extLst>
              <a:ext uri="{FF2B5EF4-FFF2-40B4-BE49-F238E27FC236}">
                <a16:creationId xmlns:a16="http://schemas.microsoft.com/office/drawing/2014/main" id="{7A3FE77B-0469-AA48-B5AB-1F49710576CF}"/>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3565E348-707B-9642-891E-D8AC22C8DE57}"/>
              </a:ext>
            </a:extLst>
          </p:cNvPr>
          <p:cNvSpPr>
            <a:spLocks noGrp="1"/>
          </p:cNvSpPr>
          <p:nvPr>
            <p:ph type="sldNum" sz="quarter" idx="12"/>
          </p:nvPr>
        </p:nvSpPr>
        <p:spPr/>
        <p:txBody>
          <a:bodyPr/>
          <a:lstStyle/>
          <a:p>
            <a:fld id="{F36C87F6-986D-49E6-AF40-1B3A1EE8064D}" type="slidenum">
              <a:rPr lang="en-US" smtClean="0"/>
              <a:t>12</a:t>
            </a:fld>
            <a:endParaRPr lang="en-US"/>
          </a:p>
        </p:txBody>
      </p:sp>
      <p:grpSp>
        <p:nvGrpSpPr>
          <p:cNvPr id="7" name="Group 6">
            <a:extLst>
              <a:ext uri="{FF2B5EF4-FFF2-40B4-BE49-F238E27FC236}">
                <a16:creationId xmlns:a16="http://schemas.microsoft.com/office/drawing/2014/main" id="{90229F18-45CE-414F-8B4A-4ABF7D588D66}"/>
              </a:ext>
            </a:extLst>
          </p:cNvPr>
          <p:cNvGrpSpPr/>
          <p:nvPr/>
        </p:nvGrpSpPr>
        <p:grpSpPr>
          <a:xfrm>
            <a:off x="5204761" y="1180638"/>
            <a:ext cx="6643687" cy="5400675"/>
            <a:chOff x="3729038" y="685798"/>
            <a:chExt cx="6643687" cy="5400675"/>
          </a:xfrm>
        </p:grpSpPr>
        <p:sp>
          <p:nvSpPr>
            <p:cNvPr id="8" name="Triangle 7">
              <a:extLst>
                <a:ext uri="{FF2B5EF4-FFF2-40B4-BE49-F238E27FC236}">
                  <a16:creationId xmlns:a16="http://schemas.microsoft.com/office/drawing/2014/main" id="{C05CAD68-CC13-1742-92A3-51A44C366616}"/>
                </a:ext>
              </a:extLst>
            </p:cNvPr>
            <p:cNvSpPr/>
            <p:nvPr/>
          </p:nvSpPr>
          <p:spPr>
            <a:xfrm flipV="1">
              <a:off x="3729038" y="685798"/>
              <a:ext cx="6643687" cy="5400675"/>
            </a:xfrm>
            <a:prstGeom prst="triangle">
              <a:avLst/>
            </a:prstGeom>
            <a:gradFill flip="none" rotWithShape="1">
              <a:gsLst>
                <a:gs pos="0">
                  <a:schemeClr val="accent4">
                    <a:lumMod val="0"/>
                    <a:lumOff val="100000"/>
                  </a:schemeClr>
                </a:gs>
                <a:gs pos="26000">
                  <a:schemeClr val="accent4">
                    <a:lumMod val="0"/>
                    <a:lumOff val="100000"/>
                  </a:schemeClr>
                </a:gs>
                <a:gs pos="98000">
                  <a:schemeClr val="accent4">
                    <a:lumMod val="100000"/>
                  </a:schemeClr>
                </a:gs>
              </a:gsLst>
              <a:path path="circle">
                <a:fillToRect l="50000" t="-80000" r="50000" b="180000"/>
              </a:path>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A67B3073-C718-C446-988F-346B948FC64E}"/>
                </a:ext>
              </a:extLst>
            </p:cNvPr>
            <p:cNvSpPr/>
            <p:nvPr/>
          </p:nvSpPr>
          <p:spPr>
            <a:xfrm>
              <a:off x="5393531" y="685799"/>
              <a:ext cx="3319096" cy="2616665"/>
            </a:xfrm>
            <a:prstGeom prst="triangl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solidFill>
                <a:srgbClr val="189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2F9918"/>
                </a:solidFill>
              </a:endParaRPr>
            </a:p>
          </p:txBody>
        </p:sp>
        <p:pic>
          <p:nvPicPr>
            <p:cNvPr id="10" name="Picture 9">
              <a:extLst>
                <a:ext uri="{FF2B5EF4-FFF2-40B4-BE49-F238E27FC236}">
                  <a16:creationId xmlns:a16="http://schemas.microsoft.com/office/drawing/2014/main" id="{A0B9B569-4836-0244-ADAD-4707B858987A}"/>
                </a:ext>
              </a:extLst>
            </p:cNvPr>
            <p:cNvPicPr>
              <a:picLocks noChangeAspect="1"/>
            </p:cNvPicPr>
            <p:nvPr/>
          </p:nvPicPr>
          <p:blipFill>
            <a:blip r:embed="rId2"/>
            <a:stretch>
              <a:fillRect/>
            </a:stretch>
          </p:blipFill>
          <p:spPr>
            <a:xfrm>
              <a:off x="6360136" y="3345766"/>
              <a:ext cx="1484937" cy="1458835"/>
            </a:xfrm>
            <a:prstGeom prst="rect">
              <a:avLst/>
            </a:prstGeom>
            <a:gradFill>
              <a:gsLst>
                <a:gs pos="0">
                  <a:schemeClr val="accent4">
                    <a:lumMod val="0"/>
                    <a:lumOff val="100000"/>
                  </a:schemeClr>
                </a:gs>
                <a:gs pos="26000">
                  <a:schemeClr val="accent4">
                    <a:lumMod val="0"/>
                    <a:lumOff val="100000"/>
                  </a:schemeClr>
                </a:gs>
                <a:gs pos="98000">
                  <a:schemeClr val="accent4">
                    <a:lumMod val="100000"/>
                  </a:schemeClr>
                </a:gs>
              </a:gsLst>
              <a:path path="circle">
                <a:fillToRect l="50000" t="-80000" r="50000" b="180000"/>
              </a:path>
            </a:gradFill>
            <a:ln>
              <a:solidFill>
                <a:schemeClr val="accent1"/>
              </a:solidFill>
            </a:ln>
          </p:spPr>
        </p:pic>
        <p:sp>
          <p:nvSpPr>
            <p:cNvPr id="11" name="TextBox 10">
              <a:extLst>
                <a:ext uri="{FF2B5EF4-FFF2-40B4-BE49-F238E27FC236}">
                  <a16:creationId xmlns:a16="http://schemas.microsoft.com/office/drawing/2014/main" id="{80E65B30-CCC6-0849-8534-E6D62FDF061B}"/>
                </a:ext>
              </a:extLst>
            </p:cNvPr>
            <p:cNvSpPr txBox="1"/>
            <p:nvPr/>
          </p:nvSpPr>
          <p:spPr>
            <a:xfrm>
              <a:off x="6044188" y="2037084"/>
              <a:ext cx="2321633" cy="1200329"/>
            </a:xfrm>
            <a:prstGeom prst="rect">
              <a:avLst/>
            </a:prstGeom>
            <a:noFill/>
          </p:spPr>
          <p:txBody>
            <a:bodyPr wrap="square" rtlCol="0">
              <a:spAutoFit/>
            </a:bodyPr>
            <a:lstStyle/>
            <a:p>
              <a:r>
                <a:rPr lang="en-US" dirty="0">
                  <a:solidFill>
                    <a:schemeClr val="bg2">
                      <a:lumMod val="10000"/>
                    </a:schemeClr>
                  </a:solidFill>
                </a:rPr>
                <a:t>            </a:t>
              </a:r>
              <a:r>
                <a:rPr lang="en-US" b="1" dirty="0">
                  <a:solidFill>
                    <a:schemeClr val="bg2">
                      <a:lumMod val="10000"/>
                    </a:schemeClr>
                  </a:solidFill>
                </a:rPr>
                <a:t>NEELA</a:t>
              </a:r>
            </a:p>
            <a:p>
              <a:endParaRPr lang="en-US" dirty="0">
                <a:solidFill>
                  <a:schemeClr val="bg2">
                    <a:lumMod val="10000"/>
                  </a:schemeClr>
                </a:solidFill>
              </a:endParaRPr>
            </a:p>
            <a:p>
              <a:r>
                <a:rPr lang="en-US" dirty="0">
                  <a:solidFill>
                    <a:schemeClr val="bg2">
                      <a:lumMod val="10000"/>
                    </a:schemeClr>
                  </a:solidFill>
                </a:rPr>
                <a:t>Which </a:t>
              </a:r>
              <a:r>
                <a:rPr lang="en-US" b="1" dirty="0">
                  <a:solidFill>
                    <a:schemeClr val="bg2">
                      <a:lumMod val="10000"/>
                    </a:schemeClr>
                  </a:solidFill>
                </a:rPr>
                <a:t>PRODUCTS</a:t>
              </a:r>
              <a:r>
                <a:rPr lang="en-US" dirty="0">
                  <a:solidFill>
                    <a:schemeClr val="bg2">
                      <a:lumMod val="10000"/>
                    </a:schemeClr>
                  </a:solidFill>
                </a:rPr>
                <a:t> will be most profitable?</a:t>
              </a:r>
            </a:p>
          </p:txBody>
        </p:sp>
        <p:sp>
          <p:nvSpPr>
            <p:cNvPr id="12" name="TextBox 11">
              <a:extLst>
                <a:ext uri="{FF2B5EF4-FFF2-40B4-BE49-F238E27FC236}">
                  <a16:creationId xmlns:a16="http://schemas.microsoft.com/office/drawing/2014/main" id="{0CD11CCB-F8BC-D544-93F7-697E1A01982A}"/>
                </a:ext>
              </a:extLst>
            </p:cNvPr>
            <p:cNvSpPr txBox="1"/>
            <p:nvPr/>
          </p:nvSpPr>
          <p:spPr>
            <a:xfrm>
              <a:off x="6575357" y="4762801"/>
              <a:ext cx="991635" cy="954107"/>
            </a:xfrm>
            <a:prstGeom prst="rect">
              <a:avLst/>
            </a:prstGeom>
            <a:noFill/>
          </p:spPr>
          <p:txBody>
            <a:bodyPr wrap="square" rtlCol="0">
              <a:spAutoFit/>
            </a:bodyPr>
            <a:lstStyle/>
            <a:p>
              <a:pPr algn="ctr"/>
              <a:r>
                <a:rPr lang="en-US" sz="1400" b="1" dirty="0">
                  <a:solidFill>
                    <a:schemeClr val="bg2">
                      <a:lumMod val="10000"/>
                    </a:schemeClr>
                  </a:solidFill>
                </a:rPr>
                <a:t>Tumi’s Protected farming in NY </a:t>
              </a:r>
            </a:p>
          </p:txBody>
        </p:sp>
        <p:sp>
          <p:nvSpPr>
            <p:cNvPr id="13" name="TextBox 12">
              <a:extLst>
                <a:ext uri="{FF2B5EF4-FFF2-40B4-BE49-F238E27FC236}">
                  <a16:creationId xmlns:a16="http://schemas.microsoft.com/office/drawing/2014/main" id="{2CB9E47A-C59A-CC4D-B677-B2787FCAF66A}"/>
                </a:ext>
              </a:extLst>
            </p:cNvPr>
            <p:cNvSpPr txBox="1"/>
            <p:nvPr/>
          </p:nvSpPr>
          <p:spPr>
            <a:xfrm>
              <a:off x="4284501" y="750866"/>
              <a:ext cx="2615970" cy="1631216"/>
            </a:xfrm>
            <a:prstGeom prst="rect">
              <a:avLst/>
            </a:prstGeom>
            <a:noFill/>
          </p:spPr>
          <p:txBody>
            <a:bodyPr wrap="square" rtlCol="0">
              <a:spAutoFit/>
            </a:bodyPr>
            <a:lstStyle/>
            <a:p>
              <a:r>
                <a:rPr lang="en-US" dirty="0">
                  <a:solidFill>
                    <a:schemeClr val="bg2">
                      <a:lumMod val="10000"/>
                    </a:schemeClr>
                  </a:solidFill>
                </a:rPr>
                <a:t>What </a:t>
              </a:r>
              <a:r>
                <a:rPr lang="en-US" b="1" dirty="0">
                  <a:solidFill>
                    <a:schemeClr val="bg2">
                      <a:lumMod val="10000"/>
                    </a:schemeClr>
                  </a:solidFill>
                </a:rPr>
                <a:t>CHALLENGES</a:t>
              </a:r>
              <a:r>
                <a:rPr lang="en-US" dirty="0">
                  <a:solidFill>
                    <a:schemeClr val="bg2">
                      <a:lumMod val="10000"/>
                    </a:schemeClr>
                  </a:solidFill>
                </a:rPr>
                <a:t>  farm yield and profitability?</a:t>
              </a:r>
            </a:p>
            <a:p>
              <a:endParaRPr lang="en-US" dirty="0">
                <a:solidFill>
                  <a:schemeClr val="bg2">
                    <a:lumMod val="10000"/>
                  </a:schemeClr>
                </a:solidFill>
              </a:endParaRPr>
            </a:p>
            <a:p>
              <a:endParaRPr lang="en-US" sz="1000" dirty="0">
                <a:solidFill>
                  <a:schemeClr val="bg2">
                    <a:lumMod val="10000"/>
                  </a:schemeClr>
                </a:solidFill>
              </a:endParaRPr>
            </a:p>
            <a:p>
              <a:endParaRPr lang="en-US" dirty="0">
                <a:solidFill>
                  <a:schemeClr val="bg2">
                    <a:lumMod val="10000"/>
                  </a:schemeClr>
                </a:solidFill>
              </a:endParaRPr>
            </a:p>
            <a:p>
              <a:r>
                <a:rPr lang="en-US" dirty="0">
                  <a:solidFill>
                    <a:schemeClr val="bg2">
                      <a:lumMod val="10000"/>
                    </a:schemeClr>
                  </a:solidFill>
                </a:rPr>
                <a:t>       </a:t>
              </a:r>
              <a:r>
                <a:rPr lang="en-US" b="1" dirty="0">
                  <a:solidFill>
                    <a:schemeClr val="bg2">
                      <a:lumMod val="10000"/>
                    </a:schemeClr>
                  </a:solidFill>
                </a:rPr>
                <a:t>CHARLOTTE</a:t>
              </a:r>
            </a:p>
          </p:txBody>
        </p:sp>
        <p:sp>
          <p:nvSpPr>
            <p:cNvPr id="14" name="TextBox 13">
              <a:extLst>
                <a:ext uri="{FF2B5EF4-FFF2-40B4-BE49-F238E27FC236}">
                  <a16:creationId xmlns:a16="http://schemas.microsoft.com/office/drawing/2014/main" id="{4181E587-3FEC-DA49-B951-0B149594E5B8}"/>
                </a:ext>
              </a:extLst>
            </p:cNvPr>
            <p:cNvSpPr txBox="1"/>
            <p:nvPr/>
          </p:nvSpPr>
          <p:spPr>
            <a:xfrm>
              <a:off x="7756754" y="931425"/>
              <a:ext cx="2615971" cy="1477328"/>
            </a:xfrm>
            <a:prstGeom prst="rect">
              <a:avLst/>
            </a:prstGeom>
            <a:noFill/>
          </p:spPr>
          <p:txBody>
            <a:bodyPr wrap="square" rtlCol="0">
              <a:spAutoFit/>
            </a:bodyPr>
            <a:lstStyle/>
            <a:p>
              <a:r>
                <a:rPr lang="en-US" dirty="0">
                  <a:solidFill>
                    <a:schemeClr val="bg2">
                      <a:lumMod val="10000"/>
                    </a:schemeClr>
                  </a:solidFill>
                </a:rPr>
                <a:t>Where is </a:t>
              </a:r>
              <a:r>
                <a:rPr lang="en-US" b="1" dirty="0">
                  <a:solidFill>
                    <a:schemeClr val="bg2">
                      <a:lumMod val="10000"/>
                    </a:schemeClr>
                  </a:solidFill>
                </a:rPr>
                <a:t>DEMAND</a:t>
              </a:r>
              <a:r>
                <a:rPr lang="en-US" dirty="0">
                  <a:solidFill>
                    <a:schemeClr val="bg2">
                      <a:lumMod val="10000"/>
                    </a:schemeClr>
                  </a:solidFill>
                </a:rPr>
                <a:t> highest for fresh produce?</a:t>
              </a:r>
            </a:p>
            <a:p>
              <a:endParaRPr lang="en-US" dirty="0">
                <a:solidFill>
                  <a:schemeClr val="bg2">
                    <a:lumMod val="10000"/>
                  </a:schemeClr>
                </a:solidFill>
              </a:endParaRPr>
            </a:p>
            <a:p>
              <a:r>
                <a:rPr lang="en-US" dirty="0">
                  <a:solidFill>
                    <a:schemeClr val="bg2">
                      <a:lumMod val="10000"/>
                    </a:schemeClr>
                  </a:solidFill>
                </a:rPr>
                <a:t>      </a:t>
              </a:r>
              <a:r>
                <a:rPr lang="en-US" b="1" dirty="0">
                  <a:solidFill>
                    <a:schemeClr val="bg2">
                      <a:lumMod val="10000"/>
                    </a:schemeClr>
                  </a:solidFill>
                </a:rPr>
                <a:t>TUMI</a:t>
              </a:r>
            </a:p>
          </p:txBody>
        </p:sp>
        <p:pic>
          <p:nvPicPr>
            <p:cNvPr id="15" name="Picture 1" descr="Fresh onion bulb isolated on white. With clipping path. Stock Photo - 62542528">
              <a:extLst>
                <a:ext uri="{FF2B5EF4-FFF2-40B4-BE49-F238E27FC236}">
                  <a16:creationId xmlns:a16="http://schemas.microsoft.com/office/drawing/2014/main" id="{D8F7EEB1-FBCD-724F-9B80-BD7CBD0B302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94196" y="3288321"/>
              <a:ext cx="594516" cy="59451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182DB22-DAD7-6946-B0C5-C3B162EF1DDE}"/>
                </a:ext>
              </a:extLst>
            </p:cNvPr>
            <p:cNvPicPr>
              <a:picLocks noChangeAspect="1"/>
            </p:cNvPicPr>
            <p:nvPr/>
          </p:nvPicPr>
          <p:blipFill>
            <a:blip r:embed="rId5"/>
            <a:stretch>
              <a:fillRect/>
            </a:stretch>
          </p:blipFill>
          <p:spPr>
            <a:xfrm>
              <a:off x="7845073" y="3302606"/>
              <a:ext cx="594519" cy="594519"/>
            </a:xfrm>
            <a:prstGeom prst="rect">
              <a:avLst/>
            </a:prstGeom>
            <a:effectLst>
              <a:innerShdw blurRad="114300">
                <a:prstClr val="black"/>
              </a:innerShdw>
              <a:softEdge rad="12700"/>
            </a:effectLst>
            <a:scene3d>
              <a:camera prst="orthographicFront"/>
              <a:lightRig rig="threePt" dir="t"/>
            </a:scene3d>
            <a:sp3d contourW="12700">
              <a:contourClr>
                <a:schemeClr val="accent1">
                  <a:lumMod val="60000"/>
                  <a:lumOff val="40000"/>
                </a:schemeClr>
              </a:contourClr>
            </a:sp3d>
          </p:spPr>
        </p:pic>
      </p:grpSp>
    </p:spTree>
    <p:extLst>
      <p:ext uri="{BB962C8B-B14F-4D97-AF65-F5344CB8AC3E}">
        <p14:creationId xmlns:p14="http://schemas.microsoft.com/office/powerpoint/2010/main" val="415211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FA16DF-D8B8-054A-8A57-6C594034B4E1}"/>
              </a:ext>
            </a:extLst>
          </p:cNvPr>
          <p:cNvSpPr>
            <a:spLocks noGrp="1"/>
          </p:cNvSpPr>
          <p:nvPr>
            <p:ph type="title"/>
          </p:nvPr>
        </p:nvSpPr>
        <p:spPr>
          <a:xfrm>
            <a:off x="144780" y="522738"/>
            <a:ext cx="11484429" cy="498598"/>
          </a:xfrm>
        </p:spPr>
        <p:txBody>
          <a:bodyPr/>
          <a:lstStyle/>
          <a:p>
            <a:r>
              <a:rPr lang="en-US" dirty="0"/>
              <a:t>Frequency and magnitude of US anomalies</a:t>
            </a:r>
          </a:p>
        </p:txBody>
      </p:sp>
      <p:sp>
        <p:nvSpPr>
          <p:cNvPr id="5" name="Footer Placeholder 4">
            <a:extLst>
              <a:ext uri="{FF2B5EF4-FFF2-40B4-BE49-F238E27FC236}">
                <a16:creationId xmlns:a16="http://schemas.microsoft.com/office/drawing/2014/main" id="{5DB6E230-8C8B-C943-B3D1-F611E76AD233}"/>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D5E03B2D-7E68-8D4B-A72B-93ED38296792}"/>
              </a:ext>
            </a:extLst>
          </p:cNvPr>
          <p:cNvSpPr>
            <a:spLocks noGrp="1"/>
          </p:cNvSpPr>
          <p:nvPr>
            <p:ph type="sldNum" sz="quarter" idx="12"/>
          </p:nvPr>
        </p:nvSpPr>
        <p:spPr/>
        <p:txBody>
          <a:bodyPr/>
          <a:lstStyle/>
          <a:p>
            <a:fld id="{F36C87F6-986D-49E6-AF40-1B3A1EE8064D}" type="slidenum">
              <a:rPr lang="en-US" smtClean="0"/>
              <a:t>13</a:t>
            </a:fld>
            <a:endParaRPr lang="en-US"/>
          </a:p>
        </p:txBody>
      </p:sp>
      <p:pic>
        <p:nvPicPr>
          <p:cNvPr id="3" name="Picture 2">
            <a:extLst>
              <a:ext uri="{FF2B5EF4-FFF2-40B4-BE49-F238E27FC236}">
                <a16:creationId xmlns:a16="http://schemas.microsoft.com/office/drawing/2014/main" id="{05D1659B-D88E-A343-B9A8-2132746F0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143000"/>
            <a:ext cx="7772400" cy="4572000"/>
          </a:xfrm>
          <a:prstGeom prst="rect">
            <a:avLst/>
          </a:prstGeom>
        </p:spPr>
      </p:pic>
      <p:sp>
        <p:nvSpPr>
          <p:cNvPr id="8" name="Content Placeholder 2">
            <a:extLst>
              <a:ext uri="{FF2B5EF4-FFF2-40B4-BE49-F238E27FC236}">
                <a16:creationId xmlns:a16="http://schemas.microsoft.com/office/drawing/2014/main" id="{B99AA2E7-A2AD-3640-9D6F-3E205E797A39}"/>
              </a:ext>
            </a:extLst>
          </p:cNvPr>
          <p:cNvSpPr txBox="1">
            <a:spLocks/>
          </p:cNvSpPr>
          <p:nvPr/>
        </p:nvSpPr>
        <p:spPr>
          <a:xfrm>
            <a:off x="1214987" y="5625511"/>
            <a:ext cx="11101387" cy="15925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Increase of frequency and magnitude of outliers impacts farmers’ </a:t>
            </a:r>
          </a:p>
          <a:p>
            <a:pPr marL="0" indent="0">
              <a:buNone/>
            </a:pPr>
            <a:r>
              <a:rPr lang="en-US" dirty="0"/>
              <a:t>ability to predict growing conditions and plan accordingly.</a:t>
            </a:r>
          </a:p>
        </p:txBody>
      </p:sp>
    </p:spTree>
    <p:extLst>
      <p:ext uri="{BB962C8B-B14F-4D97-AF65-F5344CB8AC3E}">
        <p14:creationId xmlns:p14="http://schemas.microsoft.com/office/powerpoint/2010/main" val="2013408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4078-F2D3-E44C-B8C5-0A586EAC96DD}"/>
              </a:ext>
            </a:extLst>
          </p:cNvPr>
          <p:cNvSpPr>
            <a:spLocks noGrp="1"/>
          </p:cNvSpPr>
          <p:nvPr>
            <p:ph type="title"/>
          </p:nvPr>
        </p:nvSpPr>
        <p:spPr>
          <a:xfrm>
            <a:off x="838200" y="525818"/>
            <a:ext cx="10515600" cy="997196"/>
          </a:xfrm>
        </p:spPr>
        <p:txBody>
          <a:bodyPr/>
          <a:lstStyle/>
          <a:p>
            <a:r>
              <a:rPr lang="en-US" dirty="0"/>
              <a:t>START AND END TO GROWING SEASON LESS PREDICATABLE</a:t>
            </a:r>
          </a:p>
        </p:txBody>
      </p:sp>
      <p:sp>
        <p:nvSpPr>
          <p:cNvPr id="3" name="Footer Placeholder 2">
            <a:extLst>
              <a:ext uri="{FF2B5EF4-FFF2-40B4-BE49-F238E27FC236}">
                <a16:creationId xmlns:a16="http://schemas.microsoft.com/office/drawing/2014/main" id="{78367586-5698-D54F-A9B5-F266566A63B2}"/>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B6FDF238-2ACF-C34F-B91C-8BB78EE3ED80}"/>
              </a:ext>
            </a:extLst>
          </p:cNvPr>
          <p:cNvSpPr>
            <a:spLocks noGrp="1"/>
          </p:cNvSpPr>
          <p:nvPr>
            <p:ph type="sldNum" sz="quarter" idx="12"/>
          </p:nvPr>
        </p:nvSpPr>
        <p:spPr/>
        <p:txBody>
          <a:bodyPr/>
          <a:lstStyle/>
          <a:p>
            <a:fld id="{0FD50806-BABF-4915-9689-3B9956D1C75C}" type="slidenum">
              <a:rPr lang="en-US" smtClean="0"/>
              <a:pPr/>
              <a:t>14</a:t>
            </a:fld>
            <a:endParaRPr lang="en-US" dirty="0"/>
          </a:p>
        </p:txBody>
      </p:sp>
      <p:pic>
        <p:nvPicPr>
          <p:cNvPr id="7" name="Picture 6">
            <a:extLst>
              <a:ext uri="{FF2B5EF4-FFF2-40B4-BE49-F238E27FC236}">
                <a16:creationId xmlns:a16="http://schemas.microsoft.com/office/drawing/2014/main" id="{CBF75E06-31FF-0046-B642-87DF0D525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37314"/>
            <a:ext cx="5539740" cy="2769870"/>
          </a:xfrm>
          <a:prstGeom prst="rect">
            <a:avLst/>
          </a:prstGeom>
        </p:spPr>
      </p:pic>
      <p:pic>
        <p:nvPicPr>
          <p:cNvPr id="8" name="Picture 7">
            <a:extLst>
              <a:ext uri="{FF2B5EF4-FFF2-40B4-BE49-F238E27FC236}">
                <a16:creationId xmlns:a16="http://schemas.microsoft.com/office/drawing/2014/main" id="{C875EFEA-28F7-4F4E-B365-CDFE42E14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580" y="1724944"/>
            <a:ext cx="5189220" cy="2594610"/>
          </a:xfrm>
          <a:prstGeom prst="rect">
            <a:avLst/>
          </a:prstGeom>
        </p:spPr>
      </p:pic>
      <p:sp>
        <p:nvSpPr>
          <p:cNvPr id="9" name="Content Placeholder 2">
            <a:extLst>
              <a:ext uri="{FF2B5EF4-FFF2-40B4-BE49-F238E27FC236}">
                <a16:creationId xmlns:a16="http://schemas.microsoft.com/office/drawing/2014/main" id="{12CDFEE9-F854-924A-BF91-E70A3EDB2CA2}"/>
              </a:ext>
            </a:extLst>
          </p:cNvPr>
          <p:cNvSpPr txBox="1">
            <a:spLocks/>
          </p:cNvSpPr>
          <p:nvPr/>
        </p:nvSpPr>
        <p:spPr>
          <a:xfrm>
            <a:off x="1802606" y="5385806"/>
            <a:ext cx="9150667" cy="15925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Saratoga’s 2017 winter and 2018 summer warmer than usual.</a:t>
            </a:r>
          </a:p>
        </p:txBody>
      </p:sp>
    </p:spTree>
    <p:extLst>
      <p:ext uri="{BB962C8B-B14F-4D97-AF65-F5344CB8AC3E}">
        <p14:creationId xmlns:p14="http://schemas.microsoft.com/office/powerpoint/2010/main" val="152632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A2BECC-4AEE-9F4B-86E4-3F05FDDB9912}"/>
              </a:ext>
            </a:extLst>
          </p:cNvPr>
          <p:cNvSpPr>
            <a:spLocks noGrp="1"/>
          </p:cNvSpPr>
          <p:nvPr>
            <p:ph type="title"/>
          </p:nvPr>
        </p:nvSpPr>
        <p:spPr>
          <a:xfrm>
            <a:off x="838200" y="525818"/>
            <a:ext cx="10515600" cy="498598"/>
          </a:xfrm>
        </p:spPr>
        <p:txBody>
          <a:bodyPr/>
          <a:lstStyle/>
          <a:p>
            <a:r>
              <a:rPr lang="en-US" dirty="0"/>
              <a:t>Strawberry yield vs. avg. temp </a:t>
            </a:r>
            <a:r>
              <a:rPr lang="en-US" dirty="0" err="1"/>
              <a:t>saratoga</a:t>
            </a:r>
            <a:endParaRPr lang="en-US" dirty="0"/>
          </a:p>
        </p:txBody>
      </p:sp>
      <p:sp>
        <p:nvSpPr>
          <p:cNvPr id="3" name="Footer Placeholder 2">
            <a:extLst>
              <a:ext uri="{FF2B5EF4-FFF2-40B4-BE49-F238E27FC236}">
                <a16:creationId xmlns:a16="http://schemas.microsoft.com/office/drawing/2014/main" id="{B11B209B-68D1-AF49-9228-6012D3B3F79A}"/>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BE53B0A3-4FA2-E449-88F7-020D513AF814}"/>
              </a:ext>
            </a:extLst>
          </p:cNvPr>
          <p:cNvSpPr>
            <a:spLocks noGrp="1"/>
          </p:cNvSpPr>
          <p:nvPr>
            <p:ph type="sldNum" sz="quarter" idx="12"/>
          </p:nvPr>
        </p:nvSpPr>
        <p:spPr/>
        <p:txBody>
          <a:bodyPr/>
          <a:lstStyle/>
          <a:p>
            <a:fld id="{0FD50806-BABF-4915-9689-3B9956D1C75C}" type="slidenum">
              <a:rPr lang="en-US" smtClean="0"/>
              <a:pPr/>
              <a:t>15</a:t>
            </a:fld>
            <a:endParaRPr lang="en-US" dirty="0"/>
          </a:p>
        </p:txBody>
      </p:sp>
      <p:pic>
        <p:nvPicPr>
          <p:cNvPr id="7" name="Picture 6">
            <a:extLst>
              <a:ext uri="{FF2B5EF4-FFF2-40B4-BE49-F238E27FC236}">
                <a16:creationId xmlns:a16="http://schemas.microsoft.com/office/drawing/2014/main" id="{B1F58C62-4855-E244-BFFB-7CD7A8BB4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915" y="1192149"/>
            <a:ext cx="7456170" cy="4473702"/>
          </a:xfrm>
          <a:prstGeom prst="rect">
            <a:avLst/>
          </a:prstGeom>
        </p:spPr>
      </p:pic>
      <p:sp>
        <p:nvSpPr>
          <p:cNvPr id="8" name="Content Placeholder 2">
            <a:extLst>
              <a:ext uri="{FF2B5EF4-FFF2-40B4-BE49-F238E27FC236}">
                <a16:creationId xmlns:a16="http://schemas.microsoft.com/office/drawing/2014/main" id="{D6D50EBD-AA18-7D4D-9F5D-9E1509CA3BC7}"/>
              </a:ext>
            </a:extLst>
          </p:cNvPr>
          <p:cNvSpPr txBox="1">
            <a:spLocks/>
          </p:cNvSpPr>
          <p:nvPr/>
        </p:nvSpPr>
        <p:spPr>
          <a:xfrm>
            <a:off x="1802606" y="5669280"/>
            <a:ext cx="9150667" cy="15925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Possible impact of 25 year increasing temperature/variance on yield of particular crop in region</a:t>
            </a:r>
          </a:p>
        </p:txBody>
      </p:sp>
    </p:spTree>
    <p:extLst>
      <p:ext uri="{BB962C8B-B14F-4D97-AF65-F5344CB8AC3E}">
        <p14:creationId xmlns:p14="http://schemas.microsoft.com/office/powerpoint/2010/main" val="3156886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9654-9A85-DA4E-B3D8-5F516D2CC03A}"/>
              </a:ext>
            </a:extLst>
          </p:cNvPr>
          <p:cNvSpPr>
            <a:spLocks noGrp="1"/>
          </p:cNvSpPr>
          <p:nvPr>
            <p:ph type="title"/>
          </p:nvPr>
        </p:nvSpPr>
        <p:spPr/>
        <p:txBody>
          <a:bodyPr/>
          <a:lstStyle/>
          <a:p>
            <a:r>
              <a:rPr lang="en-US" b="1" dirty="0"/>
              <a:t>SUPPLY</a:t>
            </a:r>
          </a:p>
        </p:txBody>
      </p:sp>
      <p:sp>
        <p:nvSpPr>
          <p:cNvPr id="4" name="Text Placeholder 3">
            <a:extLst>
              <a:ext uri="{FF2B5EF4-FFF2-40B4-BE49-F238E27FC236}">
                <a16:creationId xmlns:a16="http://schemas.microsoft.com/office/drawing/2014/main" id="{4BD0F253-2B2D-464A-934D-FB706E6FBF84}"/>
              </a:ext>
            </a:extLst>
          </p:cNvPr>
          <p:cNvSpPr>
            <a:spLocks noGrp="1"/>
          </p:cNvSpPr>
          <p:nvPr>
            <p:ph type="body" sz="half" idx="2"/>
          </p:nvPr>
        </p:nvSpPr>
        <p:spPr/>
        <p:txBody>
          <a:bodyPr/>
          <a:lstStyle/>
          <a:p>
            <a:r>
              <a:rPr lang="en-US" dirty="0"/>
              <a:t>NEELA</a:t>
            </a:r>
          </a:p>
        </p:txBody>
      </p:sp>
      <p:sp>
        <p:nvSpPr>
          <p:cNvPr id="6" name="Slide Number Placeholder 5">
            <a:extLst>
              <a:ext uri="{FF2B5EF4-FFF2-40B4-BE49-F238E27FC236}">
                <a16:creationId xmlns:a16="http://schemas.microsoft.com/office/drawing/2014/main" id="{3565E348-707B-9642-891E-D8AC22C8DE57}"/>
              </a:ext>
            </a:extLst>
          </p:cNvPr>
          <p:cNvSpPr>
            <a:spLocks noGrp="1"/>
          </p:cNvSpPr>
          <p:nvPr>
            <p:ph type="sldNum" sz="quarter" idx="12"/>
          </p:nvPr>
        </p:nvSpPr>
        <p:spPr/>
        <p:txBody>
          <a:bodyPr/>
          <a:lstStyle/>
          <a:p>
            <a:fld id="{F36C87F6-986D-49E6-AF40-1B3A1EE8064D}" type="slidenum">
              <a:rPr lang="en-US" smtClean="0"/>
              <a:t>16</a:t>
            </a:fld>
            <a:endParaRPr lang="en-US"/>
          </a:p>
        </p:txBody>
      </p:sp>
      <p:grpSp>
        <p:nvGrpSpPr>
          <p:cNvPr id="7" name="Group 6">
            <a:extLst>
              <a:ext uri="{FF2B5EF4-FFF2-40B4-BE49-F238E27FC236}">
                <a16:creationId xmlns:a16="http://schemas.microsoft.com/office/drawing/2014/main" id="{7E417DD3-8E3E-DA43-8B63-70EEE6D13F38}"/>
              </a:ext>
            </a:extLst>
          </p:cNvPr>
          <p:cNvGrpSpPr/>
          <p:nvPr/>
        </p:nvGrpSpPr>
        <p:grpSpPr>
          <a:xfrm>
            <a:off x="5204761" y="1180638"/>
            <a:ext cx="6643687" cy="5400675"/>
            <a:chOff x="3729038" y="685798"/>
            <a:chExt cx="6643687" cy="5400675"/>
          </a:xfrm>
        </p:grpSpPr>
        <p:sp>
          <p:nvSpPr>
            <p:cNvPr id="8" name="Triangle 7">
              <a:extLst>
                <a:ext uri="{FF2B5EF4-FFF2-40B4-BE49-F238E27FC236}">
                  <a16:creationId xmlns:a16="http://schemas.microsoft.com/office/drawing/2014/main" id="{699D1581-38FF-1749-8240-AEFCB3E24276}"/>
                </a:ext>
              </a:extLst>
            </p:cNvPr>
            <p:cNvSpPr/>
            <p:nvPr/>
          </p:nvSpPr>
          <p:spPr>
            <a:xfrm flipV="1">
              <a:off x="3729038" y="685798"/>
              <a:ext cx="6643687" cy="5400675"/>
            </a:xfrm>
            <a:prstGeom prst="triangle">
              <a:avLst/>
            </a:prstGeom>
            <a:gradFill flip="none" rotWithShape="1">
              <a:gsLst>
                <a:gs pos="0">
                  <a:schemeClr val="accent4">
                    <a:lumMod val="0"/>
                    <a:lumOff val="100000"/>
                  </a:schemeClr>
                </a:gs>
                <a:gs pos="26000">
                  <a:schemeClr val="accent4">
                    <a:lumMod val="0"/>
                    <a:lumOff val="100000"/>
                  </a:schemeClr>
                </a:gs>
                <a:gs pos="98000">
                  <a:schemeClr val="accent4">
                    <a:lumMod val="100000"/>
                  </a:schemeClr>
                </a:gs>
              </a:gsLst>
              <a:path path="circle">
                <a:fillToRect l="50000" t="-80000" r="50000" b="180000"/>
              </a:path>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495700AD-AA9E-884A-8087-58FCD354A0AF}"/>
                </a:ext>
              </a:extLst>
            </p:cNvPr>
            <p:cNvSpPr/>
            <p:nvPr/>
          </p:nvSpPr>
          <p:spPr>
            <a:xfrm>
              <a:off x="5393531" y="685799"/>
              <a:ext cx="3319096" cy="2616665"/>
            </a:xfrm>
            <a:prstGeom prst="triangl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solidFill>
                <a:srgbClr val="189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2F9918"/>
                </a:solidFill>
              </a:endParaRPr>
            </a:p>
          </p:txBody>
        </p:sp>
        <p:pic>
          <p:nvPicPr>
            <p:cNvPr id="10" name="Picture 9">
              <a:extLst>
                <a:ext uri="{FF2B5EF4-FFF2-40B4-BE49-F238E27FC236}">
                  <a16:creationId xmlns:a16="http://schemas.microsoft.com/office/drawing/2014/main" id="{CB90C371-460E-4741-8FFD-CB23E5A29A81}"/>
                </a:ext>
              </a:extLst>
            </p:cNvPr>
            <p:cNvPicPr>
              <a:picLocks noChangeAspect="1"/>
            </p:cNvPicPr>
            <p:nvPr/>
          </p:nvPicPr>
          <p:blipFill>
            <a:blip r:embed="rId2"/>
            <a:stretch>
              <a:fillRect/>
            </a:stretch>
          </p:blipFill>
          <p:spPr>
            <a:xfrm>
              <a:off x="6360136" y="3345766"/>
              <a:ext cx="1484937" cy="1458835"/>
            </a:xfrm>
            <a:prstGeom prst="rect">
              <a:avLst/>
            </a:prstGeom>
            <a:gradFill>
              <a:gsLst>
                <a:gs pos="0">
                  <a:schemeClr val="accent4">
                    <a:lumMod val="0"/>
                    <a:lumOff val="100000"/>
                  </a:schemeClr>
                </a:gs>
                <a:gs pos="26000">
                  <a:schemeClr val="accent4">
                    <a:lumMod val="0"/>
                    <a:lumOff val="100000"/>
                  </a:schemeClr>
                </a:gs>
                <a:gs pos="98000">
                  <a:schemeClr val="accent4">
                    <a:lumMod val="100000"/>
                  </a:schemeClr>
                </a:gs>
              </a:gsLst>
              <a:path path="circle">
                <a:fillToRect l="50000" t="-80000" r="50000" b="180000"/>
              </a:path>
            </a:gradFill>
            <a:ln>
              <a:solidFill>
                <a:schemeClr val="accent1"/>
              </a:solidFill>
            </a:ln>
          </p:spPr>
        </p:pic>
        <p:sp>
          <p:nvSpPr>
            <p:cNvPr id="11" name="TextBox 10">
              <a:extLst>
                <a:ext uri="{FF2B5EF4-FFF2-40B4-BE49-F238E27FC236}">
                  <a16:creationId xmlns:a16="http://schemas.microsoft.com/office/drawing/2014/main" id="{A24A6884-F6B8-3D40-9A3A-8C090678FC96}"/>
                </a:ext>
              </a:extLst>
            </p:cNvPr>
            <p:cNvSpPr txBox="1"/>
            <p:nvPr/>
          </p:nvSpPr>
          <p:spPr>
            <a:xfrm>
              <a:off x="6044188" y="2037084"/>
              <a:ext cx="2321633" cy="1200329"/>
            </a:xfrm>
            <a:prstGeom prst="rect">
              <a:avLst/>
            </a:prstGeom>
            <a:noFill/>
          </p:spPr>
          <p:txBody>
            <a:bodyPr wrap="square" rtlCol="0">
              <a:spAutoFit/>
            </a:bodyPr>
            <a:lstStyle/>
            <a:p>
              <a:r>
                <a:rPr lang="en-US" dirty="0">
                  <a:solidFill>
                    <a:schemeClr val="bg2">
                      <a:lumMod val="10000"/>
                    </a:schemeClr>
                  </a:solidFill>
                </a:rPr>
                <a:t>            </a:t>
              </a:r>
              <a:r>
                <a:rPr lang="en-US" b="1" dirty="0">
                  <a:solidFill>
                    <a:schemeClr val="bg2">
                      <a:lumMod val="10000"/>
                    </a:schemeClr>
                  </a:solidFill>
                </a:rPr>
                <a:t>NEELA</a:t>
              </a:r>
            </a:p>
            <a:p>
              <a:endParaRPr lang="en-US" dirty="0">
                <a:solidFill>
                  <a:schemeClr val="bg2">
                    <a:lumMod val="10000"/>
                  </a:schemeClr>
                </a:solidFill>
              </a:endParaRPr>
            </a:p>
            <a:p>
              <a:r>
                <a:rPr lang="en-US" dirty="0">
                  <a:solidFill>
                    <a:schemeClr val="bg2">
                      <a:lumMod val="10000"/>
                    </a:schemeClr>
                  </a:solidFill>
                </a:rPr>
                <a:t>Which </a:t>
              </a:r>
              <a:r>
                <a:rPr lang="en-US" b="1" dirty="0">
                  <a:solidFill>
                    <a:schemeClr val="bg2">
                      <a:lumMod val="10000"/>
                    </a:schemeClr>
                  </a:solidFill>
                </a:rPr>
                <a:t>PRODUCTS</a:t>
              </a:r>
              <a:r>
                <a:rPr lang="en-US" dirty="0">
                  <a:solidFill>
                    <a:schemeClr val="bg2">
                      <a:lumMod val="10000"/>
                    </a:schemeClr>
                  </a:solidFill>
                </a:rPr>
                <a:t> will be most profitable?</a:t>
              </a:r>
            </a:p>
          </p:txBody>
        </p:sp>
        <p:sp>
          <p:nvSpPr>
            <p:cNvPr id="12" name="TextBox 11">
              <a:extLst>
                <a:ext uri="{FF2B5EF4-FFF2-40B4-BE49-F238E27FC236}">
                  <a16:creationId xmlns:a16="http://schemas.microsoft.com/office/drawing/2014/main" id="{BABA93EA-73DC-824D-9B7D-C7C0C7B4642F}"/>
                </a:ext>
              </a:extLst>
            </p:cNvPr>
            <p:cNvSpPr txBox="1"/>
            <p:nvPr/>
          </p:nvSpPr>
          <p:spPr>
            <a:xfrm>
              <a:off x="6575357" y="4762801"/>
              <a:ext cx="991635" cy="954107"/>
            </a:xfrm>
            <a:prstGeom prst="rect">
              <a:avLst/>
            </a:prstGeom>
            <a:noFill/>
          </p:spPr>
          <p:txBody>
            <a:bodyPr wrap="square" rtlCol="0">
              <a:spAutoFit/>
            </a:bodyPr>
            <a:lstStyle/>
            <a:p>
              <a:pPr algn="ctr"/>
              <a:r>
                <a:rPr lang="en-US" sz="1400" b="1" dirty="0">
                  <a:solidFill>
                    <a:schemeClr val="bg2">
                      <a:lumMod val="10000"/>
                    </a:schemeClr>
                  </a:solidFill>
                </a:rPr>
                <a:t>Tumi’s Protected farming in NY </a:t>
              </a:r>
            </a:p>
          </p:txBody>
        </p:sp>
        <p:sp>
          <p:nvSpPr>
            <p:cNvPr id="13" name="TextBox 12">
              <a:extLst>
                <a:ext uri="{FF2B5EF4-FFF2-40B4-BE49-F238E27FC236}">
                  <a16:creationId xmlns:a16="http://schemas.microsoft.com/office/drawing/2014/main" id="{9AEDF4FA-DF39-2B49-9CC6-0776F5103D3F}"/>
                </a:ext>
              </a:extLst>
            </p:cNvPr>
            <p:cNvSpPr txBox="1"/>
            <p:nvPr/>
          </p:nvSpPr>
          <p:spPr>
            <a:xfrm>
              <a:off x="4284501" y="750866"/>
              <a:ext cx="2615970" cy="1631216"/>
            </a:xfrm>
            <a:prstGeom prst="rect">
              <a:avLst/>
            </a:prstGeom>
            <a:noFill/>
          </p:spPr>
          <p:txBody>
            <a:bodyPr wrap="square" rtlCol="0">
              <a:spAutoFit/>
            </a:bodyPr>
            <a:lstStyle/>
            <a:p>
              <a:r>
                <a:rPr lang="en-US" dirty="0">
                  <a:solidFill>
                    <a:schemeClr val="bg2">
                      <a:lumMod val="10000"/>
                    </a:schemeClr>
                  </a:solidFill>
                </a:rPr>
                <a:t>What </a:t>
              </a:r>
              <a:r>
                <a:rPr lang="en-US" b="1" dirty="0">
                  <a:solidFill>
                    <a:schemeClr val="bg2">
                      <a:lumMod val="10000"/>
                    </a:schemeClr>
                  </a:solidFill>
                </a:rPr>
                <a:t>CHALLENGES</a:t>
              </a:r>
              <a:r>
                <a:rPr lang="en-US" dirty="0">
                  <a:solidFill>
                    <a:schemeClr val="bg2">
                      <a:lumMod val="10000"/>
                    </a:schemeClr>
                  </a:solidFill>
                </a:rPr>
                <a:t>  farm yield and profitability?</a:t>
              </a:r>
            </a:p>
            <a:p>
              <a:endParaRPr lang="en-US" dirty="0">
                <a:solidFill>
                  <a:schemeClr val="bg2">
                    <a:lumMod val="10000"/>
                  </a:schemeClr>
                </a:solidFill>
              </a:endParaRPr>
            </a:p>
            <a:p>
              <a:endParaRPr lang="en-US" sz="1000" dirty="0">
                <a:solidFill>
                  <a:schemeClr val="bg2">
                    <a:lumMod val="10000"/>
                  </a:schemeClr>
                </a:solidFill>
              </a:endParaRPr>
            </a:p>
            <a:p>
              <a:endParaRPr lang="en-US" dirty="0">
                <a:solidFill>
                  <a:schemeClr val="bg2">
                    <a:lumMod val="10000"/>
                  </a:schemeClr>
                </a:solidFill>
              </a:endParaRPr>
            </a:p>
            <a:p>
              <a:r>
                <a:rPr lang="en-US" dirty="0">
                  <a:solidFill>
                    <a:schemeClr val="bg2">
                      <a:lumMod val="10000"/>
                    </a:schemeClr>
                  </a:solidFill>
                </a:rPr>
                <a:t>       </a:t>
              </a:r>
              <a:r>
                <a:rPr lang="en-US" b="1" dirty="0">
                  <a:solidFill>
                    <a:schemeClr val="bg2">
                      <a:lumMod val="10000"/>
                    </a:schemeClr>
                  </a:solidFill>
                </a:rPr>
                <a:t>CHARLOTTE</a:t>
              </a:r>
            </a:p>
          </p:txBody>
        </p:sp>
        <p:sp>
          <p:nvSpPr>
            <p:cNvPr id="14" name="TextBox 13">
              <a:extLst>
                <a:ext uri="{FF2B5EF4-FFF2-40B4-BE49-F238E27FC236}">
                  <a16:creationId xmlns:a16="http://schemas.microsoft.com/office/drawing/2014/main" id="{0B97877E-F819-854E-BF70-F4E50AEF88A3}"/>
                </a:ext>
              </a:extLst>
            </p:cNvPr>
            <p:cNvSpPr txBox="1"/>
            <p:nvPr/>
          </p:nvSpPr>
          <p:spPr>
            <a:xfrm>
              <a:off x="7756754" y="931425"/>
              <a:ext cx="2615971" cy="1477328"/>
            </a:xfrm>
            <a:prstGeom prst="rect">
              <a:avLst/>
            </a:prstGeom>
            <a:noFill/>
          </p:spPr>
          <p:txBody>
            <a:bodyPr wrap="square" rtlCol="0">
              <a:spAutoFit/>
            </a:bodyPr>
            <a:lstStyle/>
            <a:p>
              <a:r>
                <a:rPr lang="en-US" dirty="0">
                  <a:solidFill>
                    <a:schemeClr val="bg2">
                      <a:lumMod val="10000"/>
                    </a:schemeClr>
                  </a:solidFill>
                </a:rPr>
                <a:t>Where is </a:t>
              </a:r>
              <a:r>
                <a:rPr lang="en-US" b="1" dirty="0">
                  <a:solidFill>
                    <a:schemeClr val="bg2">
                      <a:lumMod val="10000"/>
                    </a:schemeClr>
                  </a:solidFill>
                </a:rPr>
                <a:t>DEMAND</a:t>
              </a:r>
              <a:r>
                <a:rPr lang="en-US" dirty="0">
                  <a:solidFill>
                    <a:schemeClr val="bg2">
                      <a:lumMod val="10000"/>
                    </a:schemeClr>
                  </a:solidFill>
                </a:rPr>
                <a:t> highest for fresh produce?</a:t>
              </a:r>
            </a:p>
            <a:p>
              <a:endParaRPr lang="en-US" dirty="0">
                <a:solidFill>
                  <a:schemeClr val="bg2">
                    <a:lumMod val="10000"/>
                  </a:schemeClr>
                </a:solidFill>
              </a:endParaRPr>
            </a:p>
            <a:p>
              <a:r>
                <a:rPr lang="en-US" dirty="0">
                  <a:solidFill>
                    <a:schemeClr val="bg2">
                      <a:lumMod val="10000"/>
                    </a:schemeClr>
                  </a:solidFill>
                </a:rPr>
                <a:t>      </a:t>
              </a:r>
              <a:r>
                <a:rPr lang="en-US" b="1" dirty="0">
                  <a:solidFill>
                    <a:schemeClr val="bg2">
                      <a:lumMod val="10000"/>
                    </a:schemeClr>
                  </a:solidFill>
                </a:rPr>
                <a:t>TUMI</a:t>
              </a:r>
            </a:p>
          </p:txBody>
        </p:sp>
        <p:pic>
          <p:nvPicPr>
            <p:cNvPr id="15" name="Picture 1" descr="Fresh onion bulb isolated on white. With clipping path. Stock Photo - 62542528">
              <a:extLst>
                <a:ext uri="{FF2B5EF4-FFF2-40B4-BE49-F238E27FC236}">
                  <a16:creationId xmlns:a16="http://schemas.microsoft.com/office/drawing/2014/main" id="{13BD3D1E-1798-2349-ACD9-A5117A1F9A7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94196" y="3288321"/>
              <a:ext cx="594516" cy="59451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B759B3B-041A-3B4F-AF82-A6C30297C95D}"/>
                </a:ext>
              </a:extLst>
            </p:cNvPr>
            <p:cNvPicPr>
              <a:picLocks noChangeAspect="1"/>
            </p:cNvPicPr>
            <p:nvPr/>
          </p:nvPicPr>
          <p:blipFill>
            <a:blip r:embed="rId5"/>
            <a:stretch>
              <a:fillRect/>
            </a:stretch>
          </p:blipFill>
          <p:spPr>
            <a:xfrm>
              <a:off x="7845073" y="3302606"/>
              <a:ext cx="594519" cy="594519"/>
            </a:xfrm>
            <a:prstGeom prst="rect">
              <a:avLst/>
            </a:prstGeom>
            <a:effectLst>
              <a:innerShdw blurRad="114300">
                <a:prstClr val="black"/>
              </a:innerShdw>
              <a:softEdge rad="12700"/>
            </a:effectLst>
            <a:scene3d>
              <a:camera prst="orthographicFront"/>
              <a:lightRig rig="threePt" dir="t"/>
            </a:scene3d>
            <a:sp3d contourW="12700">
              <a:contourClr>
                <a:schemeClr val="accent1">
                  <a:lumMod val="60000"/>
                  <a:lumOff val="40000"/>
                </a:schemeClr>
              </a:contourClr>
            </a:sp3d>
          </p:spPr>
        </p:pic>
      </p:grpSp>
    </p:spTree>
    <p:extLst>
      <p:ext uri="{BB962C8B-B14F-4D97-AF65-F5344CB8AC3E}">
        <p14:creationId xmlns:p14="http://schemas.microsoft.com/office/powerpoint/2010/main" val="5166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FDD745-CD6B-8B42-8443-61DE973D08A8}"/>
              </a:ext>
            </a:extLst>
          </p:cNvPr>
          <p:cNvSpPr>
            <a:spLocks noGrp="1"/>
          </p:cNvSpPr>
          <p:nvPr>
            <p:ph idx="1"/>
          </p:nvPr>
        </p:nvSpPr>
        <p:spPr>
          <a:xfrm>
            <a:off x="642938" y="5073436"/>
            <a:ext cx="11101387" cy="1927439"/>
          </a:xfrm>
        </p:spPr>
        <p:txBody>
          <a:bodyPr>
            <a:normAutofit/>
          </a:bodyPr>
          <a:lstStyle/>
          <a:p>
            <a:pPr marL="0" indent="0">
              <a:buNone/>
            </a:pPr>
            <a:r>
              <a:rPr lang="en-US" dirty="0"/>
              <a:t>Data shows that Asparagus is the most expensive vegetable with a price of $ 118/cwt (cwt = 100 </a:t>
            </a:r>
            <a:r>
              <a:rPr lang="en-US" dirty="0" err="1"/>
              <a:t>lb</a:t>
            </a:r>
            <a:r>
              <a:rPr lang="en-US" dirty="0"/>
              <a:t> count) making the top of the chart in terms of price. However, potatoes are the least expensive with a cost of 10.57 $/cwt</a:t>
            </a:r>
          </a:p>
        </p:txBody>
      </p:sp>
      <p:pic>
        <p:nvPicPr>
          <p:cNvPr id="4" name="Picture 3">
            <a:extLst>
              <a:ext uri="{FF2B5EF4-FFF2-40B4-BE49-F238E27FC236}">
                <a16:creationId xmlns:a16="http://schemas.microsoft.com/office/drawing/2014/main" id="{089B3839-98E9-114A-88CB-484F4DC03862}"/>
              </a:ext>
            </a:extLst>
          </p:cNvPr>
          <p:cNvPicPr>
            <a:picLocks noChangeAspect="1"/>
          </p:cNvPicPr>
          <p:nvPr/>
        </p:nvPicPr>
        <p:blipFill>
          <a:blip r:embed="rId2"/>
          <a:stretch>
            <a:fillRect/>
          </a:stretch>
        </p:blipFill>
        <p:spPr>
          <a:xfrm>
            <a:off x="2471738" y="1416068"/>
            <a:ext cx="6939424" cy="3498832"/>
          </a:xfrm>
          <a:prstGeom prst="rect">
            <a:avLst/>
          </a:prstGeom>
          <a:solidFill>
            <a:schemeClr val="bg1"/>
          </a:solidFill>
          <a:ln>
            <a:solidFill>
              <a:schemeClr val="tx1"/>
            </a:solidFill>
          </a:ln>
          <a:effectLst>
            <a:outerShdw blurRad="50800" dist="50800" dir="5400000" algn="ctr" rotWithShape="0">
              <a:schemeClr val="bg1"/>
            </a:outerShdw>
          </a:effectLst>
        </p:spPr>
      </p:pic>
      <p:sp>
        <p:nvSpPr>
          <p:cNvPr id="5" name="Title 1">
            <a:extLst>
              <a:ext uri="{FF2B5EF4-FFF2-40B4-BE49-F238E27FC236}">
                <a16:creationId xmlns:a16="http://schemas.microsoft.com/office/drawing/2014/main" id="{AEA80609-679D-1949-9204-6863AAD85381}"/>
              </a:ext>
            </a:extLst>
          </p:cNvPr>
          <p:cNvSpPr txBox="1">
            <a:spLocks/>
          </p:cNvSpPr>
          <p:nvPr/>
        </p:nvSpPr>
        <p:spPr>
          <a:xfrm>
            <a:off x="375557" y="169082"/>
            <a:ext cx="10597243" cy="1485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Vegetable prices for 2017 across US</a:t>
            </a:r>
          </a:p>
        </p:txBody>
      </p:sp>
    </p:spTree>
    <p:extLst>
      <p:ext uri="{BB962C8B-B14F-4D97-AF65-F5344CB8AC3E}">
        <p14:creationId xmlns:p14="http://schemas.microsoft.com/office/powerpoint/2010/main" val="107745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D1C2-0A7B-6249-A411-5AE310603506}"/>
              </a:ext>
            </a:extLst>
          </p:cNvPr>
          <p:cNvSpPr>
            <a:spLocks noGrp="1"/>
          </p:cNvSpPr>
          <p:nvPr>
            <p:ph type="title"/>
          </p:nvPr>
        </p:nvSpPr>
        <p:spPr>
          <a:xfrm>
            <a:off x="700088" y="140507"/>
            <a:ext cx="10597243" cy="1485900"/>
          </a:xfrm>
        </p:spPr>
        <p:txBody>
          <a:bodyPr>
            <a:normAutofit/>
          </a:bodyPr>
          <a:lstStyle/>
          <a:p>
            <a:r>
              <a:rPr lang="en-US" sz="3600" b="1" dirty="0"/>
              <a:t>Fresh Vegetable per capita availability 2017</a:t>
            </a:r>
          </a:p>
        </p:txBody>
      </p:sp>
      <p:sp>
        <p:nvSpPr>
          <p:cNvPr id="3" name="Content Placeholder 2">
            <a:extLst>
              <a:ext uri="{FF2B5EF4-FFF2-40B4-BE49-F238E27FC236}">
                <a16:creationId xmlns:a16="http://schemas.microsoft.com/office/drawing/2014/main" id="{4CD9BE7A-ACD5-9B46-AEC6-546A00A27219}"/>
              </a:ext>
            </a:extLst>
          </p:cNvPr>
          <p:cNvSpPr>
            <a:spLocks noGrp="1"/>
          </p:cNvSpPr>
          <p:nvPr>
            <p:ph idx="1"/>
          </p:nvPr>
        </p:nvSpPr>
        <p:spPr>
          <a:xfrm>
            <a:off x="700088" y="5260182"/>
            <a:ext cx="10744199" cy="1223961"/>
          </a:xfrm>
        </p:spPr>
        <p:txBody>
          <a:bodyPr>
            <a:noAutofit/>
          </a:bodyPr>
          <a:lstStyle/>
          <a:p>
            <a:pPr marL="0" indent="0">
              <a:buNone/>
            </a:pPr>
            <a:r>
              <a:rPr lang="en-US" sz="2400" dirty="0"/>
              <a:t>Results indicate that although Potatoes are cheapest compared to other vegetables, the per capita availability of Potatoes are the highest with 33 lbs. Following potatoes are Onions (22 </a:t>
            </a:r>
            <a:r>
              <a:rPr lang="en-US" sz="2400" dirty="0" err="1"/>
              <a:t>lb</a:t>
            </a:r>
            <a:r>
              <a:rPr lang="en-US" sz="2400" dirty="0"/>
              <a:t>) and Tomatoes (21 </a:t>
            </a:r>
            <a:r>
              <a:rPr lang="en-US" sz="2400" dirty="0" err="1"/>
              <a:t>lb</a:t>
            </a:r>
            <a:r>
              <a:rPr lang="en-US" sz="2400" dirty="0"/>
              <a:t>).  The lowest per capita availability was for Spinach(1.67 </a:t>
            </a:r>
            <a:r>
              <a:rPr lang="en-US" sz="2400" dirty="0" err="1"/>
              <a:t>lb</a:t>
            </a:r>
            <a:r>
              <a:rPr lang="en-US" sz="2400" dirty="0"/>
              <a:t>), Asparagus (1.58 </a:t>
            </a:r>
            <a:r>
              <a:rPr lang="en-US" sz="2400" dirty="0" err="1"/>
              <a:t>lb</a:t>
            </a:r>
            <a:r>
              <a:rPr lang="en-US" sz="2400" dirty="0"/>
              <a:t>) and Snap Beans (1.51 </a:t>
            </a:r>
            <a:r>
              <a:rPr lang="en-US" sz="2400" dirty="0" err="1"/>
              <a:t>lb</a:t>
            </a:r>
            <a:r>
              <a:rPr lang="en-US" sz="2400" dirty="0"/>
              <a:t>)</a:t>
            </a:r>
          </a:p>
        </p:txBody>
      </p:sp>
      <p:pic>
        <p:nvPicPr>
          <p:cNvPr id="4" name="Picture 3">
            <a:extLst>
              <a:ext uri="{FF2B5EF4-FFF2-40B4-BE49-F238E27FC236}">
                <a16:creationId xmlns:a16="http://schemas.microsoft.com/office/drawing/2014/main" id="{FF016286-6B2A-D24D-B39C-C641785F89AC}"/>
              </a:ext>
            </a:extLst>
          </p:cNvPr>
          <p:cNvPicPr>
            <a:picLocks noChangeAspect="1"/>
          </p:cNvPicPr>
          <p:nvPr/>
        </p:nvPicPr>
        <p:blipFill>
          <a:blip r:embed="rId2"/>
          <a:stretch>
            <a:fillRect/>
          </a:stretch>
        </p:blipFill>
        <p:spPr>
          <a:xfrm>
            <a:off x="2700337" y="1320247"/>
            <a:ext cx="6515101" cy="3764414"/>
          </a:xfrm>
          <a:prstGeom prst="rect">
            <a:avLst/>
          </a:prstGeom>
          <a:solidFill>
            <a:schemeClr val="bg1"/>
          </a:solidFill>
          <a:ln>
            <a:solidFill>
              <a:schemeClr val="tx1"/>
            </a:solidFill>
          </a:ln>
        </p:spPr>
      </p:pic>
    </p:spTree>
    <p:extLst>
      <p:ext uri="{BB962C8B-B14F-4D97-AF65-F5344CB8AC3E}">
        <p14:creationId xmlns:p14="http://schemas.microsoft.com/office/powerpoint/2010/main" val="2401219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F23E43B-0D5D-044A-997D-AA3B6C64E4CA}"/>
              </a:ext>
            </a:extLst>
          </p:cNvPr>
          <p:cNvPicPr>
            <a:picLocks noChangeAspect="1"/>
          </p:cNvPicPr>
          <p:nvPr/>
        </p:nvPicPr>
        <p:blipFill>
          <a:blip r:embed="rId2"/>
          <a:stretch>
            <a:fillRect/>
          </a:stretch>
        </p:blipFill>
        <p:spPr>
          <a:xfrm>
            <a:off x="2981739" y="860174"/>
            <a:ext cx="6457619" cy="4524582"/>
          </a:xfrm>
          <a:prstGeom prst="rect">
            <a:avLst/>
          </a:prstGeom>
          <a:solidFill>
            <a:schemeClr val="bg1"/>
          </a:solidFill>
        </p:spPr>
      </p:pic>
      <p:sp>
        <p:nvSpPr>
          <p:cNvPr id="2" name="Title 1">
            <a:extLst>
              <a:ext uri="{FF2B5EF4-FFF2-40B4-BE49-F238E27FC236}">
                <a16:creationId xmlns:a16="http://schemas.microsoft.com/office/drawing/2014/main" id="{1F660CD4-670A-7843-8B6F-B21A86008AF4}"/>
              </a:ext>
            </a:extLst>
          </p:cNvPr>
          <p:cNvSpPr>
            <a:spLocks noGrp="1"/>
          </p:cNvSpPr>
          <p:nvPr>
            <p:ph type="title"/>
          </p:nvPr>
        </p:nvSpPr>
        <p:spPr>
          <a:xfrm>
            <a:off x="845389" y="232084"/>
            <a:ext cx="11110822" cy="711848"/>
          </a:xfrm>
        </p:spPr>
        <p:txBody>
          <a:bodyPr>
            <a:noAutofit/>
          </a:bodyPr>
          <a:lstStyle/>
          <a:p>
            <a:r>
              <a:rPr lang="en-US" sz="3000" b="1" dirty="0"/>
              <a:t>Fresh Vegetable Availability Trendline from 1990 – 2017 </a:t>
            </a:r>
          </a:p>
        </p:txBody>
      </p:sp>
      <p:sp>
        <p:nvSpPr>
          <p:cNvPr id="3" name="Content Placeholder 2">
            <a:extLst>
              <a:ext uri="{FF2B5EF4-FFF2-40B4-BE49-F238E27FC236}">
                <a16:creationId xmlns:a16="http://schemas.microsoft.com/office/drawing/2014/main" id="{7CE3EC0E-E82C-2B4B-9E88-B2240955B5A6}"/>
              </a:ext>
            </a:extLst>
          </p:cNvPr>
          <p:cNvSpPr>
            <a:spLocks noGrp="1"/>
          </p:cNvSpPr>
          <p:nvPr>
            <p:ph idx="1"/>
          </p:nvPr>
        </p:nvSpPr>
        <p:spPr>
          <a:xfrm>
            <a:off x="1013738" y="5384756"/>
            <a:ext cx="11069164" cy="1584754"/>
          </a:xfrm>
        </p:spPr>
        <p:txBody>
          <a:bodyPr>
            <a:normAutofit fontScale="85000" lnSpcReduction="10000"/>
          </a:bodyPr>
          <a:lstStyle/>
          <a:p>
            <a:pPr marL="0" indent="0">
              <a:buNone/>
            </a:pPr>
            <a:r>
              <a:rPr lang="en-US" dirty="0"/>
              <a:t>The trendline data shows that the highest demand over the years has been potatoes compared to other vegetables. However, in the recent years the per capita availability of Potatoes has dropped by 25%, and the demand for onions and tomatoes are increasing indicating that people are making healthy choices in their diet </a:t>
            </a:r>
            <a:br>
              <a:rPr lang="en-US" b="1" dirty="0"/>
            </a:br>
            <a:endParaRPr lang="en-US" b="1" dirty="0"/>
          </a:p>
        </p:txBody>
      </p:sp>
      <p:grpSp>
        <p:nvGrpSpPr>
          <p:cNvPr id="6" name="Group 5">
            <a:extLst>
              <a:ext uri="{FF2B5EF4-FFF2-40B4-BE49-F238E27FC236}">
                <a16:creationId xmlns:a16="http://schemas.microsoft.com/office/drawing/2014/main" id="{78ACF2D2-9045-C246-A817-AE2331886419}"/>
              </a:ext>
            </a:extLst>
          </p:cNvPr>
          <p:cNvGrpSpPr/>
          <p:nvPr/>
        </p:nvGrpSpPr>
        <p:grpSpPr>
          <a:xfrm>
            <a:off x="9184088" y="3630155"/>
            <a:ext cx="1668780" cy="369332"/>
            <a:chOff x="9288780" y="2926080"/>
            <a:chExt cx="1668780" cy="369332"/>
          </a:xfrm>
        </p:grpSpPr>
        <p:sp>
          <p:nvSpPr>
            <p:cNvPr id="7" name="Left Arrow 6">
              <a:extLst>
                <a:ext uri="{FF2B5EF4-FFF2-40B4-BE49-F238E27FC236}">
                  <a16:creationId xmlns:a16="http://schemas.microsoft.com/office/drawing/2014/main" id="{4D65DB37-08E6-5F4D-9140-C6775428A88C}"/>
                </a:ext>
              </a:extLst>
            </p:cNvPr>
            <p:cNvSpPr/>
            <p:nvPr/>
          </p:nvSpPr>
          <p:spPr>
            <a:xfrm>
              <a:off x="9288780" y="3017520"/>
              <a:ext cx="510540" cy="167640"/>
            </a:xfrm>
            <a:prstGeom prst="leftArrow">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FCC876-A989-4B4D-B09E-94831C027259}"/>
                </a:ext>
              </a:extLst>
            </p:cNvPr>
            <p:cNvSpPr txBox="1"/>
            <p:nvPr/>
          </p:nvSpPr>
          <p:spPr>
            <a:xfrm>
              <a:off x="9799320" y="2926080"/>
              <a:ext cx="1158240" cy="369332"/>
            </a:xfrm>
            <a:prstGeom prst="rect">
              <a:avLst/>
            </a:prstGeom>
            <a:solidFill>
              <a:schemeClr val="bg1"/>
            </a:solidFill>
            <a:ln>
              <a:noFill/>
            </a:ln>
          </p:spPr>
          <p:txBody>
            <a:bodyPr wrap="square" rtlCol="0">
              <a:spAutoFit/>
            </a:bodyPr>
            <a:lstStyle/>
            <a:p>
              <a:r>
                <a:rPr lang="en-US" dirty="0"/>
                <a:t>Tomatoes</a:t>
              </a:r>
            </a:p>
          </p:txBody>
        </p:sp>
      </p:grpSp>
      <p:grpSp>
        <p:nvGrpSpPr>
          <p:cNvPr id="9" name="Group 8">
            <a:extLst>
              <a:ext uri="{FF2B5EF4-FFF2-40B4-BE49-F238E27FC236}">
                <a16:creationId xmlns:a16="http://schemas.microsoft.com/office/drawing/2014/main" id="{C71B7C36-5DE2-2448-9EA3-A6707E5B37E0}"/>
              </a:ext>
            </a:extLst>
          </p:cNvPr>
          <p:cNvGrpSpPr/>
          <p:nvPr/>
        </p:nvGrpSpPr>
        <p:grpSpPr>
          <a:xfrm>
            <a:off x="9184088" y="2723320"/>
            <a:ext cx="1668780" cy="369332"/>
            <a:chOff x="9616440" y="4655820"/>
            <a:chExt cx="1668780" cy="369332"/>
          </a:xfrm>
        </p:grpSpPr>
        <p:sp>
          <p:nvSpPr>
            <p:cNvPr id="10" name="Left Arrow 9">
              <a:extLst>
                <a:ext uri="{FF2B5EF4-FFF2-40B4-BE49-F238E27FC236}">
                  <a16:creationId xmlns:a16="http://schemas.microsoft.com/office/drawing/2014/main" id="{CA75901B-89CD-8443-9278-33A46828E4EC}"/>
                </a:ext>
              </a:extLst>
            </p:cNvPr>
            <p:cNvSpPr/>
            <p:nvPr/>
          </p:nvSpPr>
          <p:spPr>
            <a:xfrm>
              <a:off x="9616440" y="4747260"/>
              <a:ext cx="510540" cy="167640"/>
            </a:xfrm>
            <a:prstGeom prst="leftArrow">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CE9B720-E554-204A-B0FA-2D107884025B}"/>
                </a:ext>
              </a:extLst>
            </p:cNvPr>
            <p:cNvSpPr txBox="1"/>
            <p:nvPr/>
          </p:nvSpPr>
          <p:spPr>
            <a:xfrm>
              <a:off x="10126980" y="4655820"/>
              <a:ext cx="1158240" cy="369332"/>
            </a:xfrm>
            <a:prstGeom prst="rect">
              <a:avLst/>
            </a:prstGeom>
            <a:noFill/>
            <a:ln>
              <a:noFill/>
            </a:ln>
          </p:spPr>
          <p:txBody>
            <a:bodyPr wrap="square" rtlCol="0">
              <a:spAutoFit/>
            </a:bodyPr>
            <a:lstStyle/>
            <a:p>
              <a:r>
                <a:rPr lang="en-US" dirty="0"/>
                <a:t>Potatoes</a:t>
              </a:r>
            </a:p>
          </p:txBody>
        </p:sp>
      </p:grpSp>
    </p:spTree>
    <p:extLst>
      <p:ext uri="{BB962C8B-B14F-4D97-AF65-F5344CB8AC3E}">
        <p14:creationId xmlns:p14="http://schemas.microsoft.com/office/powerpoint/2010/main" val="425406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31" y="1028968"/>
            <a:ext cx="5008407" cy="2239697"/>
          </a:xfrm>
        </p:spPr>
        <p:txBody>
          <a:bodyPr/>
          <a:lstStyle/>
          <a:p>
            <a:r>
              <a:rPr lang="en-US" sz="3200" dirty="0"/>
              <a:t>Dr. Michael Blurry, PhD</a:t>
            </a:r>
            <a:br>
              <a:rPr lang="en-US" dirty="0"/>
            </a:br>
            <a:r>
              <a:rPr lang="en-US" sz="2000" dirty="0"/>
              <a:t>The ”Big Short” investor who got rich by shorting Real Estate before the 2008 financial crisis</a:t>
            </a:r>
          </a:p>
        </p:txBody>
      </p:sp>
      <p:sp>
        <p:nvSpPr>
          <p:cNvPr id="5" name="Text Placeholder 4"/>
          <p:cNvSpPr>
            <a:spLocks noGrp="1"/>
          </p:cNvSpPr>
          <p:nvPr>
            <p:ph type="body" sz="half" idx="2"/>
          </p:nvPr>
        </p:nvSpPr>
        <p:spPr>
          <a:xfrm>
            <a:off x="91131" y="3589335"/>
            <a:ext cx="4742126" cy="2679286"/>
          </a:xfrm>
          <a:ln/>
        </p:spPr>
        <p:style>
          <a:lnRef idx="1">
            <a:schemeClr val="dk1"/>
          </a:lnRef>
          <a:fillRef idx="2">
            <a:schemeClr val="dk1"/>
          </a:fillRef>
          <a:effectRef idx="1">
            <a:schemeClr val="dk1"/>
          </a:effectRef>
          <a:fontRef idx="minor">
            <a:schemeClr val="dk1"/>
          </a:fontRef>
        </p:style>
        <p:txBody>
          <a:bodyPr>
            <a:noAutofit/>
          </a:bodyPr>
          <a:lstStyle/>
          <a:p>
            <a:r>
              <a:rPr lang="en-US" sz="1600" i="1" dirty="0">
                <a:latin typeface="+mj-lt"/>
                <a:ea typeface="+mj-ea"/>
                <a:cs typeface="+mj-cs"/>
              </a:rPr>
              <a:t>By 2050, world demand for will be 40% greater than due to increased demand, rising population and climate change.</a:t>
            </a:r>
          </a:p>
          <a:p>
            <a:endParaRPr lang="en-US" sz="1600" i="1" dirty="0">
              <a:latin typeface="+mj-lt"/>
              <a:ea typeface="+mj-ea"/>
              <a:cs typeface="+mj-cs"/>
            </a:endParaRPr>
          </a:p>
          <a:p>
            <a:r>
              <a:rPr lang="en-US" sz="1600" i="1" dirty="0">
                <a:solidFill>
                  <a:schemeClr val="bg1"/>
                </a:solidFill>
                <a:highlight>
                  <a:srgbClr val="000000"/>
                </a:highlight>
                <a:latin typeface="+mj-lt"/>
                <a:ea typeface="+mj-ea"/>
                <a:cs typeface="+mj-cs"/>
              </a:rPr>
              <a:t>“agricultural land, productive land with water on site will be valuable in the future”</a:t>
            </a:r>
          </a:p>
          <a:p>
            <a:endParaRPr lang="en-US" sz="1600" i="1" dirty="0">
              <a:latin typeface="+mj-lt"/>
              <a:ea typeface="+mj-ea"/>
              <a:cs typeface="+mj-cs"/>
            </a:endParaRPr>
          </a:p>
          <a:p>
            <a:r>
              <a:rPr lang="en-US" sz="1600" i="1" dirty="0">
                <a:latin typeface="+mj-lt"/>
                <a:ea typeface="+mj-ea"/>
                <a:cs typeface="+mj-cs"/>
              </a:rPr>
              <a:t>”Growing food in water rich areas and selling it in water-poor areas is the least contentious and most sustainable method for water distribution”</a:t>
            </a:r>
          </a:p>
        </p:txBody>
      </p:sp>
      <p:pic>
        <p:nvPicPr>
          <p:cNvPr id="1026" name="Picture 2" descr="Bootstrap Business: 8 Great THE BIG SHORT Business Quotes">
            <a:extLst>
              <a:ext uri="{FF2B5EF4-FFF2-40B4-BE49-F238E27FC236}">
                <a16:creationId xmlns:a16="http://schemas.microsoft.com/office/drawing/2014/main" id="{337E9743-AEA1-F544-9DB0-BC5F85270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386" y="-20171"/>
            <a:ext cx="3927230" cy="2438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 Short Water Big Short Michael Burry Water Big Block ...">
            <a:extLst>
              <a:ext uri="{FF2B5EF4-FFF2-40B4-BE49-F238E27FC236}">
                <a16:creationId xmlns:a16="http://schemas.microsoft.com/office/drawing/2014/main" id="{FAC37970-92ED-6140-8807-ADB613506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814" y="96983"/>
            <a:ext cx="2080846" cy="15590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urry.jpg">
            <a:extLst>
              <a:ext uri="{FF2B5EF4-FFF2-40B4-BE49-F238E27FC236}">
                <a16:creationId xmlns:a16="http://schemas.microsoft.com/office/drawing/2014/main" id="{4620990D-78B1-1440-9142-4C782CAB9C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4052"/>
          <a:stretch/>
        </p:blipFill>
        <p:spPr bwMode="auto">
          <a:xfrm>
            <a:off x="9202615" y="0"/>
            <a:ext cx="2989385" cy="24694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xy.duckduckgo.com/iu/?u=https%3A%2F%2Ftse3.mm.bing.net%2Fth%3Fid%3DOIP.FPwzfsSpY0ysI3lHyvV4xgHaLH%26pid%3D15.1&amp;f=1">
            <a:extLst>
              <a:ext uri="{FF2B5EF4-FFF2-40B4-BE49-F238E27FC236}">
                <a16:creationId xmlns:a16="http://schemas.microsoft.com/office/drawing/2014/main" id="{4FB77AE2-FC20-B843-BC93-96AA5E05E8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4656" y="2469486"/>
            <a:ext cx="2777344" cy="41660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dam McKay To Adapt And Direct Movie Based On Michael ...">
            <a:extLst>
              <a:ext uri="{FF2B5EF4-FFF2-40B4-BE49-F238E27FC236}">
                <a16:creationId xmlns:a16="http://schemas.microsoft.com/office/drawing/2014/main" id="{661ADA7A-9C29-3F4B-AA0C-B9877592FB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0405" y="2502734"/>
            <a:ext cx="2777343" cy="419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02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EEB744-54BD-B346-B626-3566140926CD}"/>
              </a:ext>
            </a:extLst>
          </p:cNvPr>
          <p:cNvPicPr>
            <a:picLocks noChangeAspect="1"/>
          </p:cNvPicPr>
          <p:nvPr/>
        </p:nvPicPr>
        <p:blipFill>
          <a:blip r:embed="rId2"/>
          <a:stretch>
            <a:fillRect/>
          </a:stretch>
        </p:blipFill>
        <p:spPr>
          <a:xfrm>
            <a:off x="2657475" y="855636"/>
            <a:ext cx="6717869" cy="4630764"/>
          </a:xfrm>
          <a:prstGeom prst="rect">
            <a:avLst/>
          </a:prstGeom>
          <a:solidFill>
            <a:schemeClr val="bg1"/>
          </a:solidFill>
          <a:effectLst>
            <a:outerShdw blurRad="50800" dist="50800" dir="5400000" algn="ctr" rotWithShape="0">
              <a:schemeClr val="bg1"/>
            </a:outerShdw>
          </a:effectLst>
        </p:spPr>
      </p:pic>
      <p:sp>
        <p:nvSpPr>
          <p:cNvPr id="2" name="Title 1">
            <a:extLst>
              <a:ext uri="{FF2B5EF4-FFF2-40B4-BE49-F238E27FC236}">
                <a16:creationId xmlns:a16="http://schemas.microsoft.com/office/drawing/2014/main" id="{897F2877-4E70-6045-B392-9EA73F1737A1}"/>
              </a:ext>
            </a:extLst>
          </p:cNvPr>
          <p:cNvSpPr>
            <a:spLocks noGrp="1"/>
          </p:cNvSpPr>
          <p:nvPr>
            <p:ph type="title"/>
          </p:nvPr>
        </p:nvSpPr>
        <p:spPr>
          <a:xfrm>
            <a:off x="620486" y="219788"/>
            <a:ext cx="11442679" cy="830940"/>
          </a:xfrm>
        </p:spPr>
        <p:txBody>
          <a:bodyPr>
            <a:normAutofit/>
          </a:bodyPr>
          <a:lstStyle/>
          <a:p>
            <a:r>
              <a:rPr lang="en-US" sz="3000" b="1" dirty="0"/>
              <a:t>Fresh Vegetable Market Price Trendline from 2000 to 2017</a:t>
            </a:r>
          </a:p>
        </p:txBody>
      </p:sp>
      <p:grpSp>
        <p:nvGrpSpPr>
          <p:cNvPr id="14" name="Group 13">
            <a:extLst>
              <a:ext uri="{FF2B5EF4-FFF2-40B4-BE49-F238E27FC236}">
                <a16:creationId xmlns:a16="http://schemas.microsoft.com/office/drawing/2014/main" id="{49CC2D0C-2317-F74B-9B5E-0813B98433BA}"/>
              </a:ext>
            </a:extLst>
          </p:cNvPr>
          <p:cNvGrpSpPr/>
          <p:nvPr/>
        </p:nvGrpSpPr>
        <p:grpSpPr>
          <a:xfrm>
            <a:off x="8907206" y="3083898"/>
            <a:ext cx="1668780" cy="369332"/>
            <a:chOff x="9288780" y="2926080"/>
            <a:chExt cx="1668780" cy="369332"/>
          </a:xfrm>
        </p:grpSpPr>
        <p:sp>
          <p:nvSpPr>
            <p:cNvPr id="10" name="Left Arrow 9">
              <a:extLst>
                <a:ext uri="{FF2B5EF4-FFF2-40B4-BE49-F238E27FC236}">
                  <a16:creationId xmlns:a16="http://schemas.microsoft.com/office/drawing/2014/main" id="{EF169B9A-F644-5546-BE7B-99415F3B8D60}"/>
                </a:ext>
              </a:extLst>
            </p:cNvPr>
            <p:cNvSpPr/>
            <p:nvPr/>
          </p:nvSpPr>
          <p:spPr>
            <a:xfrm>
              <a:off x="9288780" y="3017520"/>
              <a:ext cx="510540" cy="167640"/>
            </a:xfrm>
            <a:prstGeom prst="leftArrow">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AA2642E-CBD8-4245-9B84-EC379CCC9C63}"/>
                </a:ext>
              </a:extLst>
            </p:cNvPr>
            <p:cNvSpPr txBox="1"/>
            <p:nvPr/>
          </p:nvSpPr>
          <p:spPr>
            <a:xfrm>
              <a:off x="9799320" y="2926080"/>
              <a:ext cx="1158240" cy="369332"/>
            </a:xfrm>
            <a:prstGeom prst="rect">
              <a:avLst/>
            </a:prstGeom>
            <a:solidFill>
              <a:schemeClr val="bg1"/>
            </a:solidFill>
            <a:ln>
              <a:noFill/>
            </a:ln>
          </p:spPr>
          <p:txBody>
            <a:bodyPr wrap="square" rtlCol="0">
              <a:spAutoFit/>
            </a:bodyPr>
            <a:lstStyle/>
            <a:p>
              <a:r>
                <a:rPr lang="en-US" dirty="0"/>
                <a:t>Tomatoes</a:t>
              </a:r>
            </a:p>
          </p:txBody>
        </p:sp>
      </p:grpSp>
      <p:grpSp>
        <p:nvGrpSpPr>
          <p:cNvPr id="15" name="Group 14">
            <a:extLst>
              <a:ext uri="{FF2B5EF4-FFF2-40B4-BE49-F238E27FC236}">
                <a16:creationId xmlns:a16="http://schemas.microsoft.com/office/drawing/2014/main" id="{6A11418C-1B95-DE4E-9A00-7BF7EDB1EFBE}"/>
              </a:ext>
            </a:extLst>
          </p:cNvPr>
          <p:cNvGrpSpPr/>
          <p:nvPr/>
        </p:nvGrpSpPr>
        <p:grpSpPr>
          <a:xfrm>
            <a:off x="8907206" y="4475798"/>
            <a:ext cx="1668780" cy="369332"/>
            <a:chOff x="9616440" y="4655820"/>
            <a:chExt cx="1668780" cy="369332"/>
          </a:xfrm>
        </p:grpSpPr>
        <p:sp>
          <p:nvSpPr>
            <p:cNvPr id="12" name="Left Arrow 11">
              <a:extLst>
                <a:ext uri="{FF2B5EF4-FFF2-40B4-BE49-F238E27FC236}">
                  <a16:creationId xmlns:a16="http://schemas.microsoft.com/office/drawing/2014/main" id="{3724EC84-EB29-A64A-A0BC-E0D1AAFF69BC}"/>
                </a:ext>
              </a:extLst>
            </p:cNvPr>
            <p:cNvSpPr/>
            <p:nvPr/>
          </p:nvSpPr>
          <p:spPr>
            <a:xfrm>
              <a:off x="9616440" y="4747260"/>
              <a:ext cx="510540" cy="167640"/>
            </a:xfrm>
            <a:prstGeom prst="leftArrow">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788DAD8-DBD6-2C4B-B316-C564FF125847}"/>
                </a:ext>
              </a:extLst>
            </p:cNvPr>
            <p:cNvSpPr txBox="1"/>
            <p:nvPr/>
          </p:nvSpPr>
          <p:spPr>
            <a:xfrm>
              <a:off x="10126980" y="4655820"/>
              <a:ext cx="1158240" cy="369332"/>
            </a:xfrm>
            <a:prstGeom prst="rect">
              <a:avLst/>
            </a:prstGeom>
            <a:solidFill>
              <a:schemeClr val="bg1"/>
            </a:solidFill>
            <a:ln>
              <a:noFill/>
            </a:ln>
          </p:spPr>
          <p:txBody>
            <a:bodyPr wrap="square" rtlCol="0">
              <a:spAutoFit/>
            </a:bodyPr>
            <a:lstStyle/>
            <a:p>
              <a:r>
                <a:rPr lang="en-US" dirty="0"/>
                <a:t>Potatoes</a:t>
              </a:r>
            </a:p>
          </p:txBody>
        </p:sp>
      </p:grpSp>
      <p:sp>
        <p:nvSpPr>
          <p:cNvPr id="16" name="Rectangle 15">
            <a:extLst>
              <a:ext uri="{FF2B5EF4-FFF2-40B4-BE49-F238E27FC236}">
                <a16:creationId xmlns:a16="http://schemas.microsoft.com/office/drawing/2014/main" id="{1356ED67-AEED-5F47-81E4-DA05829229E1}"/>
              </a:ext>
            </a:extLst>
          </p:cNvPr>
          <p:cNvSpPr/>
          <p:nvPr/>
        </p:nvSpPr>
        <p:spPr>
          <a:xfrm>
            <a:off x="620486" y="5577840"/>
            <a:ext cx="11123839" cy="1200329"/>
          </a:xfrm>
          <a:prstGeom prst="rect">
            <a:avLst/>
          </a:prstGeom>
        </p:spPr>
        <p:txBody>
          <a:bodyPr wrap="square">
            <a:spAutoFit/>
          </a:bodyPr>
          <a:lstStyle/>
          <a:p>
            <a:r>
              <a:rPr lang="en-US" sz="2400" dirty="0"/>
              <a:t>The comparative trendline data shows that comparatively the cost of tomatoes have been highest over the years with potatoes been the least. Over the decade, the price of tomatoes have not changed considerably</a:t>
            </a:r>
          </a:p>
        </p:txBody>
      </p:sp>
    </p:spTree>
    <p:extLst>
      <p:ext uri="{BB962C8B-B14F-4D97-AF65-F5344CB8AC3E}">
        <p14:creationId xmlns:p14="http://schemas.microsoft.com/office/powerpoint/2010/main" val="300218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6B165D-39FE-6040-AC7A-E6DC7B2F652A}"/>
              </a:ext>
            </a:extLst>
          </p:cNvPr>
          <p:cNvPicPr>
            <a:picLocks noChangeAspect="1"/>
          </p:cNvPicPr>
          <p:nvPr/>
        </p:nvPicPr>
        <p:blipFill>
          <a:blip r:embed="rId2"/>
          <a:stretch>
            <a:fillRect/>
          </a:stretch>
        </p:blipFill>
        <p:spPr>
          <a:xfrm>
            <a:off x="2703443" y="1051977"/>
            <a:ext cx="6547237" cy="4587373"/>
          </a:xfrm>
          <a:prstGeom prst="rect">
            <a:avLst/>
          </a:prstGeom>
          <a:solidFill>
            <a:schemeClr val="bg1"/>
          </a:solidFill>
        </p:spPr>
      </p:pic>
      <p:sp>
        <p:nvSpPr>
          <p:cNvPr id="5" name="Title 1">
            <a:extLst>
              <a:ext uri="{FF2B5EF4-FFF2-40B4-BE49-F238E27FC236}">
                <a16:creationId xmlns:a16="http://schemas.microsoft.com/office/drawing/2014/main" id="{5FB0A170-DD03-AC4D-922A-080A4672B47C}"/>
              </a:ext>
            </a:extLst>
          </p:cNvPr>
          <p:cNvSpPr>
            <a:spLocks noGrp="1"/>
          </p:cNvSpPr>
          <p:nvPr>
            <p:ph type="title"/>
          </p:nvPr>
        </p:nvSpPr>
        <p:spPr>
          <a:xfrm>
            <a:off x="649139" y="116235"/>
            <a:ext cx="11169050" cy="1485900"/>
          </a:xfrm>
        </p:spPr>
        <p:txBody>
          <a:bodyPr>
            <a:noAutofit/>
          </a:bodyPr>
          <a:lstStyle/>
          <a:p>
            <a:r>
              <a:rPr lang="en-US" sz="3000" b="1" dirty="0"/>
              <a:t>Vegetable Revenue Per Capita Trendline from 1990 – 2017 </a:t>
            </a:r>
          </a:p>
        </p:txBody>
      </p:sp>
      <p:grpSp>
        <p:nvGrpSpPr>
          <p:cNvPr id="7" name="Group 6">
            <a:extLst>
              <a:ext uri="{FF2B5EF4-FFF2-40B4-BE49-F238E27FC236}">
                <a16:creationId xmlns:a16="http://schemas.microsoft.com/office/drawing/2014/main" id="{2C15C3A9-11C6-CE40-9935-463CDB9B9CFE}"/>
              </a:ext>
            </a:extLst>
          </p:cNvPr>
          <p:cNvGrpSpPr/>
          <p:nvPr/>
        </p:nvGrpSpPr>
        <p:grpSpPr>
          <a:xfrm>
            <a:off x="8831580" y="2513690"/>
            <a:ext cx="1668780" cy="369332"/>
            <a:chOff x="9288780" y="2926080"/>
            <a:chExt cx="1668780" cy="369332"/>
          </a:xfrm>
        </p:grpSpPr>
        <p:sp>
          <p:nvSpPr>
            <p:cNvPr id="8" name="Left Arrow 7">
              <a:extLst>
                <a:ext uri="{FF2B5EF4-FFF2-40B4-BE49-F238E27FC236}">
                  <a16:creationId xmlns:a16="http://schemas.microsoft.com/office/drawing/2014/main" id="{6F4108A8-C9E8-E44F-AD6F-67B8F167BABC}"/>
                </a:ext>
              </a:extLst>
            </p:cNvPr>
            <p:cNvSpPr/>
            <p:nvPr/>
          </p:nvSpPr>
          <p:spPr>
            <a:xfrm>
              <a:off x="9288780" y="3017520"/>
              <a:ext cx="510540" cy="167640"/>
            </a:xfrm>
            <a:prstGeom prst="leftArrow">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EB2B80D-9BE9-E64A-AE67-FD34C81DA97B}"/>
                </a:ext>
              </a:extLst>
            </p:cNvPr>
            <p:cNvSpPr txBox="1"/>
            <p:nvPr/>
          </p:nvSpPr>
          <p:spPr>
            <a:xfrm>
              <a:off x="9799320" y="2926080"/>
              <a:ext cx="1158240" cy="369332"/>
            </a:xfrm>
            <a:prstGeom prst="rect">
              <a:avLst/>
            </a:prstGeom>
            <a:solidFill>
              <a:schemeClr val="bg1"/>
            </a:solidFill>
            <a:ln>
              <a:noFill/>
            </a:ln>
          </p:spPr>
          <p:txBody>
            <a:bodyPr wrap="square" rtlCol="0">
              <a:spAutoFit/>
            </a:bodyPr>
            <a:lstStyle/>
            <a:p>
              <a:r>
                <a:rPr lang="en-US" dirty="0"/>
                <a:t>Tomatoes</a:t>
              </a:r>
            </a:p>
          </p:txBody>
        </p:sp>
      </p:grpSp>
      <p:sp>
        <p:nvSpPr>
          <p:cNvPr id="10" name="Rectangle 9">
            <a:extLst>
              <a:ext uri="{FF2B5EF4-FFF2-40B4-BE49-F238E27FC236}">
                <a16:creationId xmlns:a16="http://schemas.microsoft.com/office/drawing/2014/main" id="{E630D537-B8DE-EF47-A98F-3B62E5D41629}"/>
              </a:ext>
            </a:extLst>
          </p:cNvPr>
          <p:cNvSpPr/>
          <p:nvPr/>
        </p:nvSpPr>
        <p:spPr>
          <a:xfrm>
            <a:off x="485776" y="5832142"/>
            <a:ext cx="11332414" cy="830997"/>
          </a:xfrm>
          <a:prstGeom prst="rect">
            <a:avLst/>
          </a:prstGeom>
        </p:spPr>
        <p:txBody>
          <a:bodyPr wrap="square">
            <a:spAutoFit/>
          </a:bodyPr>
          <a:lstStyle/>
          <a:p>
            <a:r>
              <a:rPr lang="en-US" sz="2400" b="1" dirty="0"/>
              <a:t>The Revenue Per Capita trendline data across US shows that the highest revenue generated is from tomatoes compared to other vegetables</a:t>
            </a:r>
            <a:endParaRPr lang="en-US" sz="2400" dirty="0"/>
          </a:p>
        </p:txBody>
      </p:sp>
    </p:spTree>
    <p:extLst>
      <p:ext uri="{BB962C8B-B14F-4D97-AF65-F5344CB8AC3E}">
        <p14:creationId xmlns:p14="http://schemas.microsoft.com/office/powerpoint/2010/main" val="1308522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52EED-C3FA-264B-B4D0-B8A9F25A063A}"/>
              </a:ext>
            </a:extLst>
          </p:cNvPr>
          <p:cNvSpPr>
            <a:spLocks noGrp="1"/>
          </p:cNvSpPr>
          <p:nvPr>
            <p:ph type="title"/>
          </p:nvPr>
        </p:nvSpPr>
        <p:spPr>
          <a:xfrm>
            <a:off x="571500" y="288234"/>
            <a:ext cx="10268778" cy="1196009"/>
          </a:xfrm>
        </p:spPr>
        <p:txBody>
          <a:bodyPr>
            <a:noAutofit/>
          </a:bodyPr>
          <a:lstStyle/>
          <a:p>
            <a:r>
              <a:rPr lang="en-US" sz="3600" b="1" dirty="0"/>
              <a:t>Comparison of Prices between Conventional and Organic for Vegetable across US</a:t>
            </a:r>
            <a:br>
              <a:rPr lang="en-US" sz="3600" b="1" dirty="0"/>
            </a:br>
            <a:endParaRPr lang="en-US" sz="3600" b="1" dirty="0"/>
          </a:p>
        </p:txBody>
      </p:sp>
      <p:sp>
        <p:nvSpPr>
          <p:cNvPr id="3" name="Content Placeholder 2">
            <a:extLst>
              <a:ext uri="{FF2B5EF4-FFF2-40B4-BE49-F238E27FC236}">
                <a16:creationId xmlns:a16="http://schemas.microsoft.com/office/drawing/2014/main" id="{C63688ED-7DFC-DF46-8C26-6034DCC15065}"/>
              </a:ext>
            </a:extLst>
          </p:cNvPr>
          <p:cNvSpPr>
            <a:spLocks noGrp="1"/>
          </p:cNvSpPr>
          <p:nvPr>
            <p:ph idx="1"/>
          </p:nvPr>
        </p:nvSpPr>
        <p:spPr>
          <a:xfrm>
            <a:off x="571500" y="5897217"/>
            <a:ext cx="10997648" cy="818322"/>
          </a:xfrm>
        </p:spPr>
        <p:txBody>
          <a:bodyPr>
            <a:normAutofit lnSpcReduction="10000"/>
          </a:bodyPr>
          <a:lstStyle/>
          <a:p>
            <a:pPr marL="0" indent="0">
              <a:buNone/>
            </a:pPr>
            <a:r>
              <a:rPr lang="en-US" b="1" dirty="0"/>
              <a:t>The prices for Organically grown vegetables are slightly higher than that of conventionally grown vegetables </a:t>
            </a:r>
          </a:p>
          <a:p>
            <a:endParaRPr lang="en-US" b="1" dirty="0"/>
          </a:p>
          <a:p>
            <a:endParaRPr lang="en-US" b="1" dirty="0"/>
          </a:p>
        </p:txBody>
      </p:sp>
      <p:pic>
        <p:nvPicPr>
          <p:cNvPr id="4" name="Picture 3">
            <a:extLst>
              <a:ext uri="{FF2B5EF4-FFF2-40B4-BE49-F238E27FC236}">
                <a16:creationId xmlns:a16="http://schemas.microsoft.com/office/drawing/2014/main" id="{472652CA-65C4-854F-B6B4-E22B52DF04F2}"/>
              </a:ext>
            </a:extLst>
          </p:cNvPr>
          <p:cNvPicPr>
            <a:picLocks noChangeAspect="1"/>
          </p:cNvPicPr>
          <p:nvPr/>
        </p:nvPicPr>
        <p:blipFill>
          <a:blip r:embed="rId2"/>
          <a:stretch>
            <a:fillRect/>
          </a:stretch>
        </p:blipFill>
        <p:spPr>
          <a:xfrm>
            <a:off x="2527852" y="1708903"/>
            <a:ext cx="7288696" cy="3963654"/>
          </a:xfrm>
          <a:prstGeom prst="rect">
            <a:avLst/>
          </a:prstGeom>
          <a:solidFill>
            <a:schemeClr val="bg1"/>
          </a:solidFill>
        </p:spPr>
      </p:pic>
    </p:spTree>
    <p:extLst>
      <p:ext uri="{BB962C8B-B14F-4D97-AF65-F5344CB8AC3E}">
        <p14:creationId xmlns:p14="http://schemas.microsoft.com/office/powerpoint/2010/main" val="3530460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EF30EE-FA3B-6649-9F54-D7C832A5CBC2}"/>
              </a:ext>
            </a:extLst>
          </p:cNvPr>
          <p:cNvSpPr>
            <a:spLocks noGrp="1"/>
          </p:cNvSpPr>
          <p:nvPr>
            <p:ph idx="1"/>
          </p:nvPr>
        </p:nvSpPr>
        <p:spPr>
          <a:xfrm>
            <a:off x="885825" y="5499652"/>
            <a:ext cx="10086975" cy="1035326"/>
          </a:xfrm>
        </p:spPr>
        <p:txBody>
          <a:bodyPr>
            <a:normAutofit fontScale="92500" lnSpcReduction="20000"/>
          </a:bodyPr>
          <a:lstStyle/>
          <a:p>
            <a:pPr marL="0" indent="0">
              <a:buNone/>
            </a:pPr>
            <a:r>
              <a:rPr lang="en-US" b="1" dirty="0"/>
              <a:t>The prices for Organically grown fruits are slightly higher than that of conventionally grown fruits. The price for strawberries was missing from the data set </a:t>
            </a:r>
          </a:p>
          <a:p>
            <a:endParaRPr lang="en-US" dirty="0"/>
          </a:p>
        </p:txBody>
      </p:sp>
      <p:sp>
        <p:nvSpPr>
          <p:cNvPr id="4" name="Title 1">
            <a:extLst>
              <a:ext uri="{FF2B5EF4-FFF2-40B4-BE49-F238E27FC236}">
                <a16:creationId xmlns:a16="http://schemas.microsoft.com/office/drawing/2014/main" id="{CBA77907-965D-B348-9CD5-71DB65998727}"/>
              </a:ext>
            </a:extLst>
          </p:cNvPr>
          <p:cNvSpPr>
            <a:spLocks noGrp="1"/>
          </p:cNvSpPr>
          <p:nvPr>
            <p:ph type="title"/>
          </p:nvPr>
        </p:nvSpPr>
        <p:spPr>
          <a:xfrm>
            <a:off x="671513" y="402535"/>
            <a:ext cx="10301287" cy="1485900"/>
          </a:xfrm>
        </p:spPr>
        <p:txBody>
          <a:bodyPr>
            <a:noAutofit/>
          </a:bodyPr>
          <a:lstStyle/>
          <a:p>
            <a:r>
              <a:rPr lang="en-US" sz="3600" b="1" dirty="0"/>
              <a:t>Comparison of Prices between Conventional and Organic for Fruits across US</a:t>
            </a:r>
            <a:br>
              <a:rPr lang="en-US" sz="3600" b="1" dirty="0"/>
            </a:br>
            <a:endParaRPr lang="en-US" sz="3600" b="1" dirty="0"/>
          </a:p>
        </p:txBody>
      </p:sp>
      <p:pic>
        <p:nvPicPr>
          <p:cNvPr id="5" name="Picture 4">
            <a:extLst>
              <a:ext uri="{FF2B5EF4-FFF2-40B4-BE49-F238E27FC236}">
                <a16:creationId xmlns:a16="http://schemas.microsoft.com/office/drawing/2014/main" id="{DC304C86-595A-6149-B0F0-E760036E2B08}"/>
              </a:ext>
            </a:extLst>
          </p:cNvPr>
          <p:cNvPicPr>
            <a:picLocks noChangeAspect="1"/>
          </p:cNvPicPr>
          <p:nvPr/>
        </p:nvPicPr>
        <p:blipFill>
          <a:blip r:embed="rId2"/>
          <a:stretch>
            <a:fillRect/>
          </a:stretch>
        </p:blipFill>
        <p:spPr>
          <a:xfrm>
            <a:off x="2627591" y="1495923"/>
            <a:ext cx="6389129" cy="3798941"/>
          </a:xfrm>
          <a:prstGeom prst="rect">
            <a:avLst/>
          </a:prstGeom>
          <a:solidFill>
            <a:schemeClr val="bg1"/>
          </a:solidFill>
        </p:spPr>
      </p:pic>
    </p:spTree>
    <p:extLst>
      <p:ext uri="{BB962C8B-B14F-4D97-AF65-F5344CB8AC3E}">
        <p14:creationId xmlns:p14="http://schemas.microsoft.com/office/powerpoint/2010/main" val="487376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7E35-4AC3-FB49-8E74-4DEDB40ED3F4}"/>
              </a:ext>
            </a:extLst>
          </p:cNvPr>
          <p:cNvSpPr>
            <a:spLocks noGrp="1"/>
          </p:cNvSpPr>
          <p:nvPr>
            <p:ph type="title"/>
          </p:nvPr>
        </p:nvSpPr>
        <p:spPr>
          <a:xfrm>
            <a:off x="1100138" y="342900"/>
            <a:ext cx="10272712" cy="1485900"/>
          </a:xfrm>
        </p:spPr>
        <p:txBody>
          <a:bodyPr>
            <a:normAutofit/>
          </a:bodyPr>
          <a:lstStyle/>
          <a:p>
            <a:r>
              <a:rPr lang="en-US" sz="3600" b="1" dirty="0"/>
              <a:t>Revenue Generated Per Acre for Vegetables in NY State in 2017</a:t>
            </a:r>
          </a:p>
        </p:txBody>
      </p:sp>
      <p:sp>
        <p:nvSpPr>
          <p:cNvPr id="3" name="Content Placeholder 2">
            <a:extLst>
              <a:ext uri="{FF2B5EF4-FFF2-40B4-BE49-F238E27FC236}">
                <a16:creationId xmlns:a16="http://schemas.microsoft.com/office/drawing/2014/main" id="{07A53390-D6B8-8542-AACC-265A23251F71}"/>
              </a:ext>
            </a:extLst>
          </p:cNvPr>
          <p:cNvSpPr>
            <a:spLocks noGrp="1"/>
          </p:cNvSpPr>
          <p:nvPr>
            <p:ph idx="1"/>
          </p:nvPr>
        </p:nvSpPr>
        <p:spPr>
          <a:xfrm>
            <a:off x="1371600" y="5786441"/>
            <a:ext cx="9886950" cy="985838"/>
          </a:xfrm>
        </p:spPr>
        <p:txBody>
          <a:bodyPr>
            <a:normAutofit fontScale="92500" lnSpcReduction="20000"/>
          </a:bodyPr>
          <a:lstStyle/>
          <a:p>
            <a:pPr marL="0" indent="0">
              <a:buNone/>
            </a:pPr>
            <a:r>
              <a:rPr lang="en-US" b="1" dirty="0"/>
              <a:t>The highest revenue generated per acre for the year 2017 in New York State area among all the vegetables is that from the Onions with $7,249 per acre land  </a:t>
            </a:r>
          </a:p>
        </p:txBody>
      </p:sp>
      <p:pic>
        <p:nvPicPr>
          <p:cNvPr id="4" name="Picture 3">
            <a:extLst>
              <a:ext uri="{FF2B5EF4-FFF2-40B4-BE49-F238E27FC236}">
                <a16:creationId xmlns:a16="http://schemas.microsoft.com/office/drawing/2014/main" id="{3314EB29-C9AE-7C4B-B4E5-A3A69E346B54}"/>
              </a:ext>
            </a:extLst>
          </p:cNvPr>
          <p:cNvPicPr>
            <a:picLocks noChangeAspect="1"/>
          </p:cNvPicPr>
          <p:nvPr/>
        </p:nvPicPr>
        <p:blipFill>
          <a:blip r:embed="rId2"/>
          <a:stretch>
            <a:fillRect/>
          </a:stretch>
        </p:blipFill>
        <p:spPr>
          <a:xfrm>
            <a:off x="2456250" y="1928814"/>
            <a:ext cx="6573451" cy="3757612"/>
          </a:xfrm>
          <a:prstGeom prst="rect">
            <a:avLst/>
          </a:prstGeom>
          <a:solidFill>
            <a:schemeClr val="bg1"/>
          </a:solidFill>
        </p:spPr>
      </p:pic>
    </p:spTree>
    <p:extLst>
      <p:ext uri="{BB962C8B-B14F-4D97-AF65-F5344CB8AC3E}">
        <p14:creationId xmlns:p14="http://schemas.microsoft.com/office/powerpoint/2010/main" val="3591022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E4C3-B8BA-8540-9E50-A144573B6EF6}"/>
              </a:ext>
            </a:extLst>
          </p:cNvPr>
          <p:cNvSpPr>
            <a:spLocks noGrp="1"/>
          </p:cNvSpPr>
          <p:nvPr>
            <p:ph type="title"/>
          </p:nvPr>
        </p:nvSpPr>
        <p:spPr>
          <a:xfrm>
            <a:off x="363415" y="192857"/>
            <a:ext cx="11394830" cy="1485900"/>
          </a:xfrm>
        </p:spPr>
        <p:txBody>
          <a:bodyPr>
            <a:normAutofit/>
          </a:bodyPr>
          <a:lstStyle/>
          <a:p>
            <a:r>
              <a:rPr lang="en-US" sz="3600" b="1" dirty="0"/>
              <a:t>Revenue Generated Per Acre for Fruits in NY State in 2017</a:t>
            </a:r>
            <a:endParaRPr lang="en-US" sz="3600" dirty="0"/>
          </a:p>
        </p:txBody>
      </p:sp>
      <p:sp>
        <p:nvSpPr>
          <p:cNvPr id="3" name="Content Placeholder 2">
            <a:extLst>
              <a:ext uri="{FF2B5EF4-FFF2-40B4-BE49-F238E27FC236}">
                <a16:creationId xmlns:a16="http://schemas.microsoft.com/office/drawing/2014/main" id="{14405C5B-4C8E-CC48-A952-4FF4A52F2236}"/>
              </a:ext>
            </a:extLst>
          </p:cNvPr>
          <p:cNvSpPr>
            <a:spLocks noGrp="1"/>
          </p:cNvSpPr>
          <p:nvPr>
            <p:ph idx="1"/>
          </p:nvPr>
        </p:nvSpPr>
        <p:spPr>
          <a:xfrm>
            <a:off x="797169" y="5686424"/>
            <a:ext cx="10527323" cy="923925"/>
          </a:xfrm>
        </p:spPr>
        <p:txBody>
          <a:bodyPr>
            <a:normAutofit fontScale="92500"/>
          </a:bodyPr>
          <a:lstStyle/>
          <a:p>
            <a:pPr marL="0" indent="0">
              <a:buNone/>
            </a:pPr>
            <a:r>
              <a:rPr lang="en-US" b="1" dirty="0"/>
              <a:t>Strawberries have generated the highest revenue per acre for the year 2017 in New York State area compared to other fruits with $ 8661 per acre</a:t>
            </a:r>
          </a:p>
          <a:p>
            <a:endParaRPr lang="en-US" dirty="0"/>
          </a:p>
        </p:txBody>
      </p:sp>
      <p:pic>
        <p:nvPicPr>
          <p:cNvPr id="4" name="Picture 3">
            <a:extLst>
              <a:ext uri="{FF2B5EF4-FFF2-40B4-BE49-F238E27FC236}">
                <a16:creationId xmlns:a16="http://schemas.microsoft.com/office/drawing/2014/main" id="{AFF3D22F-4983-2D4E-874F-075A0DE18BFE}"/>
              </a:ext>
            </a:extLst>
          </p:cNvPr>
          <p:cNvPicPr>
            <a:picLocks noChangeAspect="1"/>
          </p:cNvPicPr>
          <p:nvPr/>
        </p:nvPicPr>
        <p:blipFill>
          <a:blip r:embed="rId2"/>
          <a:stretch>
            <a:fillRect/>
          </a:stretch>
        </p:blipFill>
        <p:spPr>
          <a:xfrm>
            <a:off x="2016369" y="1444295"/>
            <a:ext cx="7308973" cy="4007667"/>
          </a:xfrm>
          <a:prstGeom prst="rect">
            <a:avLst/>
          </a:prstGeom>
          <a:solidFill>
            <a:schemeClr val="bg1"/>
          </a:solidFill>
        </p:spPr>
      </p:pic>
    </p:spTree>
    <p:extLst>
      <p:ext uri="{BB962C8B-B14F-4D97-AF65-F5344CB8AC3E}">
        <p14:creationId xmlns:p14="http://schemas.microsoft.com/office/powerpoint/2010/main" val="248094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75C2-71BF-9E46-A4EB-448CCFC407DE}"/>
              </a:ext>
            </a:extLst>
          </p:cNvPr>
          <p:cNvSpPr>
            <a:spLocks noGrp="1"/>
          </p:cNvSpPr>
          <p:nvPr>
            <p:ph type="title"/>
          </p:nvPr>
        </p:nvSpPr>
        <p:spPr/>
        <p:txBody>
          <a:bodyPr/>
          <a:lstStyle/>
          <a:p>
            <a:r>
              <a:rPr lang="en-US" b="1" dirty="0"/>
              <a:t>Challenges</a:t>
            </a:r>
          </a:p>
        </p:txBody>
      </p:sp>
      <p:sp>
        <p:nvSpPr>
          <p:cNvPr id="3" name="Content Placeholder 2">
            <a:extLst>
              <a:ext uri="{FF2B5EF4-FFF2-40B4-BE49-F238E27FC236}">
                <a16:creationId xmlns:a16="http://schemas.microsoft.com/office/drawing/2014/main" id="{FDAE1112-66BB-3849-876B-A4BC5DEDC915}"/>
              </a:ext>
            </a:extLst>
          </p:cNvPr>
          <p:cNvSpPr>
            <a:spLocks noGrp="1"/>
          </p:cNvSpPr>
          <p:nvPr>
            <p:ph idx="1"/>
          </p:nvPr>
        </p:nvSpPr>
        <p:spPr>
          <a:xfrm>
            <a:off x="1371600" y="1782415"/>
            <a:ext cx="9601200" cy="4512366"/>
          </a:xfrm>
        </p:spPr>
        <p:txBody>
          <a:bodyPr>
            <a:normAutofit fontScale="92500" lnSpcReduction="20000"/>
          </a:bodyPr>
          <a:lstStyle/>
          <a:p>
            <a:r>
              <a:rPr lang="en-US" dirty="0"/>
              <a:t>Data access and lack of availability of desired data sets from the government websites were some of the challenges in this project</a:t>
            </a:r>
          </a:p>
          <a:p>
            <a:r>
              <a:rPr lang="en-US" dirty="0"/>
              <a:t>USDA websites were shut down resulting in difficulty in obtaining the API key</a:t>
            </a:r>
          </a:p>
          <a:p>
            <a:r>
              <a:rPr lang="en-US" dirty="0"/>
              <a:t>Due to lack of availability of Organic vs Conventional data regarding the price for vegetable and fruits in NY only the national data has been included </a:t>
            </a:r>
          </a:p>
          <a:p>
            <a:r>
              <a:rPr lang="en-US" dirty="0"/>
              <a:t>Data cleaning helped remove some unwanted data columns from the data set obtained from the USDA websites</a:t>
            </a:r>
          </a:p>
          <a:p>
            <a:r>
              <a:rPr lang="en-US" dirty="0"/>
              <a:t>Data cleaning examples such as : commas need to be removed from the price and  quantity columns in the data set; data set for all vegetables and fruits were available in rows and needed to be converted into columns   </a:t>
            </a:r>
          </a:p>
        </p:txBody>
      </p:sp>
    </p:spTree>
    <p:extLst>
      <p:ext uri="{BB962C8B-B14F-4D97-AF65-F5344CB8AC3E}">
        <p14:creationId xmlns:p14="http://schemas.microsoft.com/office/powerpoint/2010/main" val="1777004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8D84C-62A6-204A-AD2E-E0F6C729A182}"/>
              </a:ext>
            </a:extLst>
          </p:cNvPr>
          <p:cNvSpPr>
            <a:spLocks noGrp="1"/>
          </p:cNvSpPr>
          <p:nvPr>
            <p:ph type="title"/>
          </p:nvPr>
        </p:nvSpPr>
        <p:spPr>
          <a:xfrm>
            <a:off x="873125" y="393700"/>
            <a:ext cx="9601200" cy="837634"/>
          </a:xfrm>
        </p:spPr>
        <p:txBody>
          <a:bodyPr/>
          <a:lstStyle/>
          <a:p>
            <a:r>
              <a:rPr lang="en-US" b="1" dirty="0"/>
              <a:t>Conclusions</a:t>
            </a:r>
          </a:p>
        </p:txBody>
      </p:sp>
      <p:sp>
        <p:nvSpPr>
          <p:cNvPr id="3" name="Content Placeholder 2">
            <a:extLst>
              <a:ext uri="{FF2B5EF4-FFF2-40B4-BE49-F238E27FC236}">
                <a16:creationId xmlns:a16="http://schemas.microsoft.com/office/drawing/2014/main" id="{3988B04C-A5B2-5346-917D-BEEF7D5CD55E}"/>
              </a:ext>
            </a:extLst>
          </p:cNvPr>
          <p:cNvSpPr>
            <a:spLocks noGrp="1"/>
          </p:cNvSpPr>
          <p:nvPr>
            <p:ph idx="1"/>
          </p:nvPr>
        </p:nvSpPr>
        <p:spPr>
          <a:xfrm>
            <a:off x="628650" y="1402784"/>
            <a:ext cx="10890250" cy="5283765"/>
          </a:xfrm>
        </p:spPr>
        <p:txBody>
          <a:bodyPr>
            <a:noAutofit/>
          </a:bodyPr>
          <a:lstStyle/>
          <a:p>
            <a:r>
              <a:rPr lang="en-US" sz="2200" dirty="0"/>
              <a:t>Results from data analyses of various data sets for vegetables across US regions show that per capita trendline shows that the population is changing to healthy eating habits and consumption of potatoes per capita has gone down by 25% while tomatoes have gone up 25% and leafy vegetables have tripled during the same period. The prices for tomatoes and leafy vegetables have also gone up during the same period. </a:t>
            </a:r>
          </a:p>
          <a:p>
            <a:r>
              <a:rPr lang="en-US" sz="2200" dirty="0"/>
              <a:t>Results from data analyses of data sets for vegetables and fruits in the New York state for the year 2017 show that Onions and Strawberries have generated higher revenue ($ per acre).  Results indicate that not all vegetables are grown in this area which provides opportunity to grow high demand vegetables like greens and tomatoes in protected farming.</a:t>
            </a:r>
          </a:p>
          <a:p>
            <a:r>
              <a:rPr lang="en-US" sz="2200" dirty="0"/>
              <a:t>Overall,  the data shows that the prices for Organically grown vegetables and fruits are slightly higher than that of conventionally grown vegetables and fruits. Given that production costs for of organic produce is higher, we don’t know if it is feasible for profitability to the growers.</a:t>
            </a:r>
          </a:p>
          <a:p>
            <a:r>
              <a:rPr lang="en-US" sz="2200" dirty="0"/>
              <a:t>This information provides insight to Tumi as to select the type of vegetables and fruits for growing in a protected farm in the New York area.</a:t>
            </a:r>
          </a:p>
          <a:p>
            <a:pPr marL="0" indent="0">
              <a:buNone/>
            </a:pPr>
            <a:endParaRPr lang="en-US" sz="2200" dirty="0"/>
          </a:p>
          <a:p>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3487001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3048000" y="0"/>
            <a:ext cx="6096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4443963" y="2274840"/>
            <a:ext cx="3304076"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68607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EBB9-537C-5142-8C87-25F94DA6B188}"/>
              </a:ext>
            </a:extLst>
          </p:cNvPr>
          <p:cNvSpPr>
            <a:spLocks noGrp="1"/>
          </p:cNvSpPr>
          <p:nvPr>
            <p:ph type="title"/>
          </p:nvPr>
        </p:nvSpPr>
        <p:spPr>
          <a:xfrm>
            <a:off x="684391" y="685800"/>
            <a:ext cx="4323038" cy="3200400"/>
          </a:xfrm>
        </p:spPr>
        <p:txBody>
          <a:bodyPr/>
          <a:lstStyle/>
          <a:p>
            <a:r>
              <a:rPr lang="en-US" dirty="0"/>
              <a:t>Guess where Tumi lives?</a:t>
            </a:r>
            <a:br>
              <a:rPr lang="en-US" dirty="0"/>
            </a:br>
            <a:br>
              <a:rPr lang="en-US" dirty="0"/>
            </a:br>
            <a:r>
              <a:rPr lang="en-US" dirty="0"/>
              <a:t>Saratoga County upstate NY</a:t>
            </a:r>
          </a:p>
        </p:txBody>
      </p:sp>
      <p:sp>
        <p:nvSpPr>
          <p:cNvPr id="4" name="Text Placeholder 3">
            <a:extLst>
              <a:ext uri="{FF2B5EF4-FFF2-40B4-BE49-F238E27FC236}">
                <a16:creationId xmlns:a16="http://schemas.microsoft.com/office/drawing/2014/main" id="{DD3BCE75-A2A0-A041-93C4-0CF5ECFD88E4}"/>
              </a:ext>
            </a:extLst>
          </p:cNvPr>
          <p:cNvSpPr>
            <a:spLocks noGrp="1"/>
          </p:cNvSpPr>
          <p:nvPr>
            <p:ph type="body" sz="half" idx="2"/>
          </p:nvPr>
        </p:nvSpPr>
        <p:spPr/>
        <p:txBody>
          <a:bodyPr/>
          <a:lstStyle/>
          <a:p>
            <a:r>
              <a:rPr lang="en-US" dirty="0"/>
              <a:t>How can I make money off of a small 6 acre farm in Saratoga County?</a:t>
            </a:r>
          </a:p>
        </p:txBody>
      </p:sp>
      <p:sp>
        <p:nvSpPr>
          <p:cNvPr id="5" name="Footer Placeholder 4">
            <a:extLst>
              <a:ext uri="{FF2B5EF4-FFF2-40B4-BE49-F238E27FC236}">
                <a16:creationId xmlns:a16="http://schemas.microsoft.com/office/drawing/2014/main" id="{112FE3C4-9EBB-8B48-BD36-183AD789794C}"/>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7D0E28B0-4FAE-9244-8805-555FC18C6D51}"/>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12" name="Picture Placeholder 11">
            <a:extLst>
              <a:ext uri="{FF2B5EF4-FFF2-40B4-BE49-F238E27FC236}">
                <a16:creationId xmlns:a16="http://schemas.microsoft.com/office/drawing/2014/main" id="{0A939FBC-BDC1-E547-B101-ACCFD8E45A6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1858" t="7773" r="15792" b="27451"/>
          <a:stretch/>
        </p:blipFill>
        <p:spPr>
          <a:xfrm>
            <a:off x="5568043" y="359372"/>
            <a:ext cx="4686299" cy="3069629"/>
          </a:xfrm>
        </p:spPr>
      </p:pic>
      <p:pic>
        <p:nvPicPr>
          <p:cNvPr id="13" name="Picture 12">
            <a:extLst>
              <a:ext uri="{FF2B5EF4-FFF2-40B4-BE49-F238E27FC236}">
                <a16:creationId xmlns:a16="http://schemas.microsoft.com/office/drawing/2014/main" id="{EBF3B28C-B410-2241-8970-DE01CAA8410A}"/>
              </a:ext>
            </a:extLst>
          </p:cNvPr>
          <p:cNvPicPr>
            <a:picLocks noChangeAspect="1"/>
          </p:cNvPicPr>
          <p:nvPr/>
        </p:nvPicPr>
        <p:blipFill>
          <a:blip r:embed="rId3">
            <a:alphaModFix amt="47000"/>
          </a:blip>
          <a:stretch>
            <a:fillRect/>
          </a:stretch>
        </p:blipFill>
        <p:spPr>
          <a:xfrm>
            <a:off x="7184572" y="2604743"/>
            <a:ext cx="4329358" cy="4253257"/>
          </a:xfrm>
          <a:prstGeom prst="rect">
            <a:avLst/>
          </a:prstGeom>
          <a:ln>
            <a:solidFill>
              <a:schemeClr val="accent1"/>
            </a:solidFill>
          </a:ln>
          <a:effectLst>
            <a:outerShdw blurRad="50800" dist="50800" dir="5400000" algn="ctr" rotWithShape="0">
              <a:schemeClr val="bg1">
                <a:alpha val="0"/>
              </a:schemeClr>
            </a:outerShdw>
            <a:softEdge rad="355600"/>
          </a:effectLst>
        </p:spPr>
      </p:pic>
    </p:spTree>
    <p:extLst>
      <p:ext uri="{BB962C8B-B14F-4D97-AF65-F5344CB8AC3E}">
        <p14:creationId xmlns:p14="http://schemas.microsoft.com/office/powerpoint/2010/main" val="116641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61B-BB92-4768-AFBB-C2D3F20842D6}"/>
              </a:ext>
            </a:extLst>
          </p:cNvPr>
          <p:cNvSpPr>
            <a:spLocks noGrp="1"/>
          </p:cNvSpPr>
          <p:nvPr>
            <p:ph type="title"/>
          </p:nvPr>
        </p:nvSpPr>
        <p:spPr>
          <a:xfrm>
            <a:off x="838200" y="525818"/>
            <a:ext cx="10515600" cy="997196"/>
          </a:xfrm>
        </p:spPr>
        <p:txBody>
          <a:bodyPr/>
          <a:lstStyle/>
          <a:p>
            <a:r>
              <a:rPr lang="en-US" dirty="0"/>
              <a:t>Economics favor large farms</a:t>
            </a:r>
            <a:br>
              <a:rPr lang="en-US" dirty="0"/>
            </a:br>
            <a:r>
              <a:rPr lang="en-US" dirty="0"/>
              <a:t>Consolidation 2000-2011</a:t>
            </a:r>
          </a:p>
        </p:txBody>
      </p:sp>
      <p:sp>
        <p:nvSpPr>
          <p:cNvPr id="3" name="Footer Placeholder 2">
            <a:extLst>
              <a:ext uri="{FF2B5EF4-FFF2-40B4-BE49-F238E27FC236}">
                <a16:creationId xmlns:a16="http://schemas.microsoft.com/office/drawing/2014/main" id="{0DEFF9E6-E51F-41E6-AD19-8FF84549AB3E}"/>
              </a:ext>
            </a:extLst>
          </p:cNvPr>
          <p:cNvSpPr>
            <a:spLocks noGrp="1"/>
          </p:cNvSpPr>
          <p:nvPr>
            <p:ph type="ftr" sz="quarter" idx="11"/>
          </p:nvPr>
        </p:nvSpPr>
        <p:spPr/>
        <p:txBody>
          <a:bodyPr/>
          <a:lstStyle/>
          <a:p>
            <a:r>
              <a:rPr lang="en-US" dirty="0"/>
              <a:t>Your Logo Here</a:t>
            </a:r>
          </a:p>
        </p:txBody>
      </p:sp>
      <p:sp>
        <p:nvSpPr>
          <p:cNvPr id="4" name="Slide Number Placeholder 3">
            <a:extLst>
              <a:ext uri="{FF2B5EF4-FFF2-40B4-BE49-F238E27FC236}">
                <a16:creationId xmlns:a16="http://schemas.microsoft.com/office/drawing/2014/main" id="{9555BE32-A5E1-45B4-BD01-9003A5E2174F}"/>
              </a:ext>
            </a:extLst>
          </p:cNvPr>
          <p:cNvSpPr>
            <a:spLocks noGrp="1"/>
          </p:cNvSpPr>
          <p:nvPr>
            <p:ph type="sldNum" sz="quarter" idx="12"/>
          </p:nvPr>
        </p:nvSpPr>
        <p:spPr/>
        <p:txBody>
          <a:bodyPr/>
          <a:lstStyle/>
          <a:p>
            <a:fld id="{0FD50806-BABF-4915-9689-3B9956D1C75C}" type="slidenum">
              <a:rPr lang="en-US" smtClean="0"/>
              <a:pPr/>
              <a:t>4</a:t>
            </a:fld>
            <a:endParaRPr lang="en-US" dirty="0"/>
          </a:p>
        </p:txBody>
      </p:sp>
      <p:graphicFrame>
        <p:nvGraphicFramePr>
          <p:cNvPr id="10" name="Chart 9" descr="This is a chart.">
            <a:extLst>
              <a:ext uri="{FF2B5EF4-FFF2-40B4-BE49-F238E27FC236}">
                <a16:creationId xmlns:a16="http://schemas.microsoft.com/office/drawing/2014/main" id="{E66CA3D8-2C78-46B3-B39E-61C3B1570440}"/>
              </a:ext>
            </a:extLst>
          </p:cNvPr>
          <p:cNvGraphicFramePr/>
          <p:nvPr>
            <p:extLst>
              <p:ext uri="{D42A27DB-BD31-4B8C-83A1-F6EECF244321}">
                <p14:modId xmlns:p14="http://schemas.microsoft.com/office/powerpoint/2010/main" val="942200001"/>
              </p:ext>
            </p:extLst>
          </p:nvPr>
        </p:nvGraphicFramePr>
        <p:xfrm>
          <a:off x="3188051" y="1909467"/>
          <a:ext cx="5815899" cy="3877266"/>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59558963-A249-4EED-94EF-6C0741E91F31}"/>
              </a:ext>
              <a:ext uri="{C183D7F6-B498-43B3-948B-1728B52AA6E4}">
                <adec:decorative xmlns:adec="http://schemas.microsoft.com/office/drawing/2017/decorative" val="1"/>
              </a:ext>
            </a:extLst>
          </p:cNvPr>
          <p:cNvSpPr/>
          <p:nvPr/>
        </p:nvSpPr>
        <p:spPr>
          <a:xfrm>
            <a:off x="8902700" y="1490978"/>
            <a:ext cx="101600" cy="10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45C40C-A08D-4984-A61C-A64C2C04D4FD}"/>
              </a:ext>
              <a:ext uri="{C183D7F6-B498-43B3-948B-1728B52AA6E4}">
                <adec:decorative xmlns:adec="http://schemas.microsoft.com/office/drawing/2017/decorative" val="1"/>
              </a:ext>
            </a:extLst>
          </p:cNvPr>
          <p:cNvSpPr/>
          <p:nvPr/>
        </p:nvSpPr>
        <p:spPr>
          <a:xfrm>
            <a:off x="8902700" y="4784367"/>
            <a:ext cx="101600" cy="100236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47">
            <a:extLst>
              <a:ext uri="{FF2B5EF4-FFF2-40B4-BE49-F238E27FC236}">
                <a16:creationId xmlns:a16="http://schemas.microsoft.com/office/drawing/2014/main" id="{2D80A1D2-265F-448F-A52C-92EA682624B2}"/>
              </a:ext>
            </a:extLst>
          </p:cNvPr>
          <p:cNvSpPr txBox="1"/>
          <p:nvPr/>
        </p:nvSpPr>
        <p:spPr>
          <a:xfrm>
            <a:off x="9231878" y="1622829"/>
            <a:ext cx="2693422" cy="73866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75000"/>
                    <a:lumOff val="25000"/>
                  </a:schemeClr>
                </a:solidFill>
              </a:rPr>
              <a:t>Farms 1-99 Acres</a:t>
            </a:r>
          </a:p>
          <a:p>
            <a:r>
              <a:rPr lang="en-US" sz="2400" b="1" dirty="0">
                <a:solidFill>
                  <a:schemeClr val="tx1">
                    <a:lumMod val="75000"/>
                    <a:lumOff val="25000"/>
                  </a:schemeClr>
                </a:solidFill>
              </a:rPr>
              <a:t>Flat</a:t>
            </a:r>
            <a:r>
              <a:rPr lang="en-US" sz="2400" dirty="0">
                <a:solidFill>
                  <a:schemeClr val="tx1">
                    <a:lumMod val="75000"/>
                    <a:lumOff val="25000"/>
                  </a:schemeClr>
                </a:solidFill>
              </a:rPr>
              <a:t> 2000-2011</a:t>
            </a:r>
          </a:p>
        </p:txBody>
      </p:sp>
      <p:sp>
        <p:nvSpPr>
          <p:cNvPr id="18" name="Rectangle 17">
            <a:extLst>
              <a:ext uri="{FF2B5EF4-FFF2-40B4-BE49-F238E27FC236}">
                <a16:creationId xmlns:a16="http://schemas.microsoft.com/office/drawing/2014/main" id="{C34FFC4B-C0FD-40B7-84F6-1581A1DBE100}"/>
              </a:ext>
              <a:ext uri="{C183D7F6-B498-43B3-948B-1728B52AA6E4}">
                <adec:decorative xmlns:adec="http://schemas.microsoft.com/office/drawing/2017/decorative" val="1"/>
              </a:ext>
            </a:extLst>
          </p:cNvPr>
          <p:cNvSpPr/>
          <p:nvPr/>
        </p:nvSpPr>
        <p:spPr>
          <a:xfrm flipH="1">
            <a:off x="3430022" y="1490978"/>
            <a:ext cx="101600" cy="1002366"/>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9" name="Rectangle 18">
            <a:extLst>
              <a:ext uri="{FF2B5EF4-FFF2-40B4-BE49-F238E27FC236}">
                <a16:creationId xmlns:a16="http://schemas.microsoft.com/office/drawing/2014/main" id="{36DF1C4B-6BC2-4B51-8433-E3F48420959A}"/>
              </a:ext>
              <a:ext uri="{C183D7F6-B498-43B3-948B-1728B52AA6E4}">
                <adec:decorative xmlns:adec="http://schemas.microsoft.com/office/drawing/2017/decorative" val="1"/>
              </a:ext>
            </a:extLst>
          </p:cNvPr>
          <p:cNvSpPr/>
          <p:nvPr/>
        </p:nvSpPr>
        <p:spPr>
          <a:xfrm flipH="1">
            <a:off x="3430022" y="4784367"/>
            <a:ext cx="101600" cy="1002366"/>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3" name="TextBox 47">
            <a:extLst>
              <a:ext uri="{FF2B5EF4-FFF2-40B4-BE49-F238E27FC236}">
                <a16:creationId xmlns:a16="http://schemas.microsoft.com/office/drawing/2014/main" id="{237F4DAA-F6F7-4DC2-B578-6D414BEF74B0}"/>
              </a:ext>
            </a:extLst>
          </p:cNvPr>
          <p:cNvSpPr txBox="1"/>
          <p:nvPr/>
        </p:nvSpPr>
        <p:spPr>
          <a:xfrm>
            <a:off x="6885744" y="1684385"/>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a:solidFill>
                  <a:srgbClr val="7F7F7F"/>
                </a:solidFill>
                <a:latin typeface="+mj-lt"/>
              </a:rPr>
              <a:t>8%</a:t>
            </a:r>
          </a:p>
        </p:txBody>
      </p:sp>
      <p:sp>
        <p:nvSpPr>
          <p:cNvPr id="24" name="TextBox 47">
            <a:extLst>
              <a:ext uri="{FF2B5EF4-FFF2-40B4-BE49-F238E27FC236}">
                <a16:creationId xmlns:a16="http://schemas.microsoft.com/office/drawing/2014/main" id="{EE9CFF36-DC03-46FB-B2EF-37A7DD0E30C4}"/>
              </a:ext>
            </a:extLst>
          </p:cNvPr>
          <p:cNvSpPr txBox="1"/>
          <p:nvPr/>
        </p:nvSpPr>
        <p:spPr>
          <a:xfrm>
            <a:off x="6885744" y="4977774"/>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a:solidFill>
                  <a:srgbClr val="A6A6A6"/>
                </a:solidFill>
                <a:latin typeface="+mj-lt"/>
              </a:rPr>
              <a:t>21%</a:t>
            </a:r>
          </a:p>
        </p:txBody>
      </p:sp>
      <p:sp>
        <p:nvSpPr>
          <p:cNvPr id="25" name="TextBox 47">
            <a:extLst>
              <a:ext uri="{FF2B5EF4-FFF2-40B4-BE49-F238E27FC236}">
                <a16:creationId xmlns:a16="http://schemas.microsoft.com/office/drawing/2014/main" id="{DC0A9957-E152-49C0-B103-E3AA9D206C7A}"/>
              </a:ext>
            </a:extLst>
          </p:cNvPr>
          <p:cNvSpPr txBox="1"/>
          <p:nvPr/>
        </p:nvSpPr>
        <p:spPr>
          <a:xfrm>
            <a:off x="3643062" y="1684385"/>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CE295E"/>
                </a:solidFill>
                <a:latin typeface="+mj-lt"/>
              </a:rPr>
              <a:t>34%</a:t>
            </a:r>
          </a:p>
        </p:txBody>
      </p:sp>
      <p:sp>
        <p:nvSpPr>
          <p:cNvPr id="26" name="TextBox 47">
            <a:extLst>
              <a:ext uri="{FF2B5EF4-FFF2-40B4-BE49-F238E27FC236}">
                <a16:creationId xmlns:a16="http://schemas.microsoft.com/office/drawing/2014/main" id="{ECA5C0CC-DE7F-4793-B26A-CEF2C3D04658}"/>
              </a:ext>
            </a:extLst>
          </p:cNvPr>
          <p:cNvSpPr txBox="1"/>
          <p:nvPr/>
        </p:nvSpPr>
        <p:spPr>
          <a:xfrm>
            <a:off x="3643062" y="4977774"/>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404040"/>
                </a:solidFill>
                <a:latin typeface="+mj-lt"/>
              </a:rPr>
              <a:t>36%</a:t>
            </a:r>
          </a:p>
        </p:txBody>
      </p:sp>
      <p:sp>
        <p:nvSpPr>
          <p:cNvPr id="22" name="TextBox 47">
            <a:extLst>
              <a:ext uri="{FF2B5EF4-FFF2-40B4-BE49-F238E27FC236}">
                <a16:creationId xmlns:a16="http://schemas.microsoft.com/office/drawing/2014/main" id="{F17B530D-D5A6-114E-8366-666E16EEBA5C}"/>
              </a:ext>
            </a:extLst>
          </p:cNvPr>
          <p:cNvSpPr txBox="1"/>
          <p:nvPr/>
        </p:nvSpPr>
        <p:spPr>
          <a:xfrm>
            <a:off x="9131461" y="4977774"/>
            <a:ext cx="2693422" cy="73866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75000"/>
                    <a:lumOff val="25000"/>
                  </a:schemeClr>
                </a:solidFill>
              </a:rPr>
              <a:t>Farms 100-499 Acres</a:t>
            </a:r>
          </a:p>
          <a:p>
            <a:r>
              <a:rPr lang="en-US" sz="2400" b="1" dirty="0">
                <a:solidFill>
                  <a:srgbClr val="C00000"/>
                </a:solidFill>
              </a:rPr>
              <a:t>(-6%)</a:t>
            </a:r>
            <a:r>
              <a:rPr lang="en-US" sz="2400" dirty="0">
                <a:solidFill>
                  <a:schemeClr val="tx1">
                    <a:lumMod val="75000"/>
                    <a:lumOff val="25000"/>
                  </a:schemeClr>
                </a:solidFill>
              </a:rPr>
              <a:t>2000-2011</a:t>
            </a:r>
          </a:p>
        </p:txBody>
      </p:sp>
      <p:sp>
        <p:nvSpPr>
          <p:cNvPr id="27" name="TextBox 47">
            <a:extLst>
              <a:ext uri="{FF2B5EF4-FFF2-40B4-BE49-F238E27FC236}">
                <a16:creationId xmlns:a16="http://schemas.microsoft.com/office/drawing/2014/main" id="{6F5A12C0-0F5B-1E4D-9EEE-EED49ED7A178}"/>
              </a:ext>
            </a:extLst>
          </p:cNvPr>
          <p:cNvSpPr txBox="1"/>
          <p:nvPr/>
        </p:nvSpPr>
        <p:spPr>
          <a:xfrm>
            <a:off x="405076" y="4854663"/>
            <a:ext cx="2693422" cy="73866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75000"/>
                    <a:lumOff val="25000"/>
                  </a:schemeClr>
                </a:solidFill>
              </a:rPr>
              <a:t>Farms 500-199 Acres</a:t>
            </a:r>
          </a:p>
          <a:p>
            <a:r>
              <a:rPr lang="en-US" sz="2400" b="1" dirty="0">
                <a:solidFill>
                  <a:srgbClr val="C00000"/>
                </a:solidFill>
              </a:rPr>
              <a:t>(-5%)</a:t>
            </a:r>
            <a:r>
              <a:rPr lang="en-US" sz="2400" dirty="0">
                <a:solidFill>
                  <a:schemeClr val="tx1">
                    <a:lumMod val="75000"/>
                    <a:lumOff val="25000"/>
                  </a:schemeClr>
                </a:solidFill>
              </a:rPr>
              <a:t>2000-2011</a:t>
            </a:r>
          </a:p>
        </p:txBody>
      </p:sp>
      <p:sp>
        <p:nvSpPr>
          <p:cNvPr id="28" name="TextBox 47">
            <a:extLst>
              <a:ext uri="{FF2B5EF4-FFF2-40B4-BE49-F238E27FC236}">
                <a16:creationId xmlns:a16="http://schemas.microsoft.com/office/drawing/2014/main" id="{6EF552A2-9002-2649-B2B9-777FEE7CA2CC}"/>
              </a:ext>
            </a:extLst>
          </p:cNvPr>
          <p:cNvSpPr txBox="1"/>
          <p:nvPr/>
        </p:nvSpPr>
        <p:spPr>
          <a:xfrm>
            <a:off x="279883" y="1561274"/>
            <a:ext cx="2693422" cy="73866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75000"/>
                    <a:lumOff val="25000"/>
                  </a:schemeClr>
                </a:solidFill>
              </a:rPr>
              <a:t>Farms 2000+ Acres</a:t>
            </a:r>
          </a:p>
          <a:p>
            <a:r>
              <a:rPr lang="en-US" sz="2400" b="1" dirty="0"/>
              <a:t>+10% </a:t>
            </a:r>
            <a:r>
              <a:rPr lang="en-US" sz="2400" dirty="0">
                <a:solidFill>
                  <a:schemeClr val="tx1">
                    <a:lumMod val="75000"/>
                    <a:lumOff val="25000"/>
                  </a:schemeClr>
                </a:solidFill>
              </a:rPr>
              <a:t>2000-2011</a:t>
            </a:r>
          </a:p>
        </p:txBody>
      </p:sp>
      <p:sp>
        <p:nvSpPr>
          <p:cNvPr id="29" name="TextBox 47">
            <a:extLst>
              <a:ext uri="{FF2B5EF4-FFF2-40B4-BE49-F238E27FC236}">
                <a16:creationId xmlns:a16="http://schemas.microsoft.com/office/drawing/2014/main" id="{68F8C199-BA02-F54A-933F-8DCC568DDC72}"/>
              </a:ext>
            </a:extLst>
          </p:cNvPr>
          <p:cNvSpPr txBox="1"/>
          <p:nvPr/>
        </p:nvSpPr>
        <p:spPr>
          <a:xfrm>
            <a:off x="8953500" y="2773608"/>
            <a:ext cx="2693422" cy="166199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rgbClr val="CE295E"/>
                </a:solidFill>
              </a:rPr>
              <a:t>470 Chapter 12 bankruptcies in 2018</a:t>
            </a:r>
          </a:p>
          <a:p>
            <a:pPr marL="342900" indent="-342900">
              <a:buFont typeface="Arial" panose="020B0604020202020204" pitchFamily="34" charset="0"/>
              <a:buChar char="•"/>
            </a:pPr>
            <a:endParaRPr lang="en-US" dirty="0">
              <a:solidFill>
                <a:srgbClr val="CE295E"/>
              </a:solidFill>
            </a:endParaRPr>
          </a:p>
          <a:p>
            <a:pPr marL="342900" indent="-342900">
              <a:buFont typeface="Arial" panose="020B0604020202020204" pitchFamily="34" charset="0"/>
              <a:buChar char="•"/>
            </a:pPr>
            <a:r>
              <a:rPr lang="en-US" dirty="0">
                <a:solidFill>
                  <a:srgbClr val="CE295E"/>
                </a:solidFill>
              </a:rPr>
              <a:t>Increasing suicides for small farmers</a:t>
            </a:r>
          </a:p>
          <a:p>
            <a:endParaRPr lang="en-US" dirty="0">
              <a:solidFill>
                <a:srgbClr val="CE295E"/>
              </a:solidFill>
            </a:endParaRPr>
          </a:p>
        </p:txBody>
      </p:sp>
      <p:sp>
        <p:nvSpPr>
          <p:cNvPr id="30" name="TextBox 47">
            <a:extLst>
              <a:ext uri="{FF2B5EF4-FFF2-40B4-BE49-F238E27FC236}">
                <a16:creationId xmlns:a16="http://schemas.microsoft.com/office/drawing/2014/main" id="{051221CB-FB96-D741-81C5-F6EE65B794E9}"/>
              </a:ext>
            </a:extLst>
          </p:cNvPr>
          <p:cNvSpPr txBox="1"/>
          <p:nvPr/>
        </p:nvSpPr>
        <p:spPr>
          <a:xfrm>
            <a:off x="279883" y="2469306"/>
            <a:ext cx="2693422" cy="221599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rgbClr val="7030A0"/>
                </a:solidFill>
              </a:rPr>
              <a:t>$4.2B Venture Capital for Aggrotech Startups 2018</a:t>
            </a:r>
          </a:p>
          <a:p>
            <a:pPr marL="342900" indent="-342900">
              <a:buFont typeface="Arial" panose="020B0604020202020204" pitchFamily="34" charset="0"/>
              <a:buChar char="•"/>
            </a:pPr>
            <a:endParaRPr lang="en-US" dirty="0">
              <a:solidFill>
                <a:srgbClr val="7030A0"/>
              </a:solidFill>
            </a:endParaRPr>
          </a:p>
          <a:p>
            <a:pPr marL="342900" indent="-342900">
              <a:buFont typeface="Arial" panose="020B0604020202020204" pitchFamily="34" charset="0"/>
              <a:buChar char="•"/>
            </a:pPr>
            <a:r>
              <a:rPr lang="en-US" dirty="0">
                <a:solidFill>
                  <a:srgbClr val="7030A0"/>
                </a:solidFill>
              </a:rPr>
              <a:t>Popularity of meal kits like Hello Fresh and Blue Apron drive more investment</a:t>
            </a:r>
          </a:p>
          <a:p>
            <a:pPr marL="342900" indent="-342900">
              <a:buFont typeface="Arial" panose="020B0604020202020204" pitchFamily="34" charset="0"/>
              <a:buChar char="•"/>
            </a:pPr>
            <a:endParaRPr lang="en-US" dirty="0">
              <a:solidFill>
                <a:srgbClr val="CE295E"/>
              </a:solidFill>
            </a:endParaRPr>
          </a:p>
        </p:txBody>
      </p:sp>
    </p:spTree>
    <p:extLst>
      <p:ext uri="{BB962C8B-B14F-4D97-AF65-F5344CB8AC3E}">
        <p14:creationId xmlns:p14="http://schemas.microsoft.com/office/powerpoint/2010/main" val="4528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93D1A9D-7D23-CC44-83BA-A36957E49AE3}"/>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DC9CDA19-1E57-6C41-9CD7-2ED4D16ED9FF}"/>
              </a:ext>
            </a:extLst>
          </p:cNvPr>
          <p:cNvSpPr>
            <a:spLocks noGrp="1"/>
          </p:cNvSpPr>
          <p:nvPr>
            <p:ph type="sldNum" sz="quarter" idx="12"/>
          </p:nvPr>
        </p:nvSpPr>
        <p:spPr/>
        <p:txBody>
          <a:bodyPr/>
          <a:lstStyle/>
          <a:p>
            <a:fld id="{F36C87F6-986D-49E6-AF40-1B3A1EE8064D}" type="slidenum">
              <a:rPr lang="en-US" smtClean="0"/>
              <a:t>5</a:t>
            </a:fld>
            <a:endParaRPr lang="en-US" dirty="0"/>
          </a:p>
        </p:txBody>
      </p:sp>
      <p:pic>
        <p:nvPicPr>
          <p:cNvPr id="2050" name="Picture 2" descr="Artists rendering of the AeroFarms Headquarters.">
            <a:extLst>
              <a:ext uri="{FF2B5EF4-FFF2-40B4-BE49-F238E27FC236}">
                <a16:creationId xmlns:a16="http://schemas.microsoft.com/office/drawing/2014/main" id="{0932FCD5-4C80-184E-B4E6-6CD19FE98670}"/>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1593" r="21593"/>
          <a:stretch>
            <a:fillRect/>
          </a:stretch>
        </p:blipFill>
        <p:spPr bwMode="auto">
          <a:xfrm>
            <a:off x="5867341" y="685800"/>
            <a:ext cx="5640269" cy="5486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huffpost.com/gen/1047766/thumbs/o-DYLAN-RATIGAN-facebook.jpg">
            <a:extLst>
              <a:ext uri="{FF2B5EF4-FFF2-40B4-BE49-F238E27FC236}">
                <a16:creationId xmlns:a16="http://schemas.microsoft.com/office/drawing/2014/main" id="{5B29275E-5593-2044-8484-80C87813C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80" y="312231"/>
            <a:ext cx="5226648" cy="34860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B1FC33E-D717-6941-B7FE-2994F9715F18}"/>
              </a:ext>
            </a:extLst>
          </p:cNvPr>
          <p:cNvSpPr/>
          <p:nvPr/>
        </p:nvSpPr>
        <p:spPr>
          <a:xfrm>
            <a:off x="5867341" y="685800"/>
            <a:ext cx="5640269" cy="175432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solidFill>
                  <a:schemeClr val="tx1"/>
                </a:solidFill>
              </a:rPr>
              <a:t>NEWARK NJ AEROFARMS THE LARGEST VERTICAL INDOOR FARMING FACILITY IN THE US (69,000 SQ FT) VC BACKED</a:t>
            </a:r>
          </a:p>
          <a:p>
            <a:r>
              <a:rPr lang="en-US" dirty="0">
                <a:solidFill>
                  <a:schemeClr val="tx1"/>
                </a:solidFill>
              </a:rPr>
              <a:t>Vertical farming involves converting buildings into high-tech grow houses that use artificial lighting, hydroponics, and climate control to increase crop productivity 70 times greater than field farmers.</a:t>
            </a:r>
          </a:p>
        </p:txBody>
      </p:sp>
      <p:sp>
        <p:nvSpPr>
          <p:cNvPr id="8" name="Rectangle 7">
            <a:extLst>
              <a:ext uri="{FF2B5EF4-FFF2-40B4-BE49-F238E27FC236}">
                <a16:creationId xmlns:a16="http://schemas.microsoft.com/office/drawing/2014/main" id="{97D6826B-8F28-9D44-A56F-46788FA3A71E}"/>
              </a:ext>
            </a:extLst>
          </p:cNvPr>
          <p:cNvSpPr/>
          <p:nvPr/>
        </p:nvSpPr>
        <p:spPr>
          <a:xfrm>
            <a:off x="162780" y="4259535"/>
            <a:ext cx="4989512" cy="2031325"/>
          </a:xfrm>
          <a:prstGeom prst="rect">
            <a:avLst/>
          </a:prstGeom>
        </p:spPr>
        <p:txBody>
          <a:bodyPr wrap="square">
            <a:spAutoFit/>
          </a:bodyPr>
          <a:lstStyle/>
          <a:p>
            <a:r>
              <a:rPr lang="en-US" dirty="0"/>
              <a:t>DYLAN RATTIGAN NBC FINANCIAL REPORTER LEFT HIS JOB TO WORK FOR A HYDROPONIC FARM</a:t>
            </a:r>
          </a:p>
          <a:p>
            <a:r>
              <a:rPr lang="en-US" dirty="0"/>
              <a:t>Inspired by an Iraq veteran, and his wife, who spoke on his show about their efforts to build a high-yield hydroponic organic farm, as well as a school that trains veterans on how to open their own farms and organic businesses. </a:t>
            </a:r>
          </a:p>
        </p:txBody>
      </p:sp>
    </p:spTree>
    <p:extLst>
      <p:ext uri="{BB962C8B-B14F-4D97-AF65-F5344CB8AC3E}">
        <p14:creationId xmlns:p14="http://schemas.microsoft.com/office/powerpoint/2010/main" val="412902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4573-851E-D24F-BD28-1E4D5DA477D3}"/>
              </a:ext>
            </a:extLst>
          </p:cNvPr>
          <p:cNvSpPr>
            <a:spLocks noGrp="1"/>
          </p:cNvSpPr>
          <p:nvPr>
            <p:ph type="title"/>
          </p:nvPr>
        </p:nvSpPr>
        <p:spPr/>
        <p:txBody>
          <a:bodyPr/>
          <a:lstStyle/>
          <a:p>
            <a:r>
              <a:rPr lang="en-US" dirty="0"/>
              <a:t>Farm consolidation comes at cost…</a:t>
            </a:r>
          </a:p>
        </p:txBody>
      </p:sp>
      <p:sp>
        <p:nvSpPr>
          <p:cNvPr id="3" name="Footer Placeholder 2">
            <a:extLst>
              <a:ext uri="{FF2B5EF4-FFF2-40B4-BE49-F238E27FC236}">
                <a16:creationId xmlns:a16="http://schemas.microsoft.com/office/drawing/2014/main" id="{27009C36-87E1-954F-91A3-18B50A1A3B39}"/>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C6C9683D-7618-AD4C-909B-BE95A4AAC1D8}"/>
              </a:ext>
            </a:extLst>
          </p:cNvPr>
          <p:cNvSpPr>
            <a:spLocks noGrp="1"/>
          </p:cNvSpPr>
          <p:nvPr>
            <p:ph type="sldNum" sz="quarter" idx="12"/>
          </p:nvPr>
        </p:nvSpPr>
        <p:spPr/>
        <p:txBody>
          <a:bodyPr/>
          <a:lstStyle/>
          <a:p>
            <a:fld id="{0FD50806-BABF-4915-9689-3B9956D1C75C}" type="slidenum">
              <a:rPr lang="en-US" smtClean="0"/>
              <a:pPr/>
              <a:t>6</a:t>
            </a:fld>
            <a:endParaRPr lang="en-US" dirty="0"/>
          </a:p>
        </p:txBody>
      </p:sp>
      <p:sp>
        <p:nvSpPr>
          <p:cNvPr id="6" name="Title 1">
            <a:extLst>
              <a:ext uri="{FF2B5EF4-FFF2-40B4-BE49-F238E27FC236}">
                <a16:creationId xmlns:a16="http://schemas.microsoft.com/office/drawing/2014/main" id="{E1A4936E-4AFB-1741-BFEE-FF0295A07C1E}"/>
              </a:ext>
            </a:extLst>
          </p:cNvPr>
          <p:cNvSpPr txBox="1">
            <a:spLocks/>
          </p:cNvSpPr>
          <p:nvPr/>
        </p:nvSpPr>
        <p:spPr>
          <a:xfrm>
            <a:off x="5769363" y="1226968"/>
            <a:ext cx="5767506" cy="1828193"/>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000" dirty="0"/>
              <a:t>Consolidation of the food chain is a risk to national security</a:t>
            </a:r>
          </a:p>
          <a:p>
            <a:endParaRPr lang="en-US" sz="2000" dirty="0"/>
          </a:p>
          <a:p>
            <a:pPr marL="342900" indent="-342900">
              <a:buFont typeface="Arial" panose="020B0604020202020204" pitchFamily="34" charset="0"/>
              <a:buChar char="•"/>
            </a:pPr>
            <a:r>
              <a:rPr lang="en-US" sz="1800" cap="none" dirty="0">
                <a:solidFill>
                  <a:srgbClr val="CE295E"/>
                </a:solidFill>
                <a:latin typeface="+mn-lt"/>
                <a:ea typeface="+mn-ea"/>
                <a:cs typeface="+mn-cs"/>
              </a:rPr>
              <a:t>Yuma region </a:t>
            </a:r>
            <a:r>
              <a:rPr lang="en-US" sz="1800" cap="none" dirty="0" err="1">
                <a:solidFill>
                  <a:srgbClr val="CE295E"/>
                </a:solidFill>
                <a:latin typeface="+mn-lt"/>
                <a:ea typeface="+mn-ea"/>
                <a:cs typeface="+mn-cs"/>
              </a:rPr>
              <a:t>ecoli</a:t>
            </a:r>
            <a:r>
              <a:rPr lang="en-US" sz="1800" cap="none" dirty="0">
                <a:solidFill>
                  <a:srgbClr val="CE295E"/>
                </a:solidFill>
                <a:latin typeface="+mn-lt"/>
                <a:ea typeface="+mn-ea"/>
                <a:cs typeface="+mn-cs"/>
              </a:rPr>
              <a:t> outbreak resulted in a total of 210 illnesses, 96 hospitalizations,</a:t>
            </a:r>
          </a:p>
          <a:p>
            <a:pPr marL="342900" indent="-342900">
              <a:buFont typeface="Arial" panose="020B0604020202020204" pitchFamily="34" charset="0"/>
              <a:buChar char="•"/>
            </a:pPr>
            <a:r>
              <a:rPr lang="en-US" sz="1800" cap="none" dirty="0">
                <a:solidFill>
                  <a:srgbClr val="CE295E"/>
                </a:solidFill>
                <a:latin typeface="+mn-lt"/>
                <a:ea typeface="+mn-ea"/>
                <a:cs typeface="+mn-cs"/>
              </a:rPr>
              <a:t>Current FDA warning:  avoid lettuce sourced from central coast of California</a:t>
            </a:r>
          </a:p>
        </p:txBody>
      </p:sp>
      <p:pic>
        <p:nvPicPr>
          <p:cNvPr id="4100" name="Picture 4" descr="https://zh-prod-1cc738ca-7d3b-4a72-b792-20bd8d8fa069.storage.googleapis.com/s3fs-public/inline-images/1_OVEEYB4HsCIHQLcUuDf3Hw.png">
            <a:extLst>
              <a:ext uri="{FF2B5EF4-FFF2-40B4-BE49-F238E27FC236}">
                <a16:creationId xmlns:a16="http://schemas.microsoft.com/office/drawing/2014/main" id="{F3ADC63D-95E9-6042-B3E2-B78D851C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91" y="1508251"/>
            <a:ext cx="5257800" cy="506851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A537673-C812-1C4E-A583-A5D91EE7F014}"/>
              </a:ext>
            </a:extLst>
          </p:cNvPr>
          <p:cNvSpPr txBox="1">
            <a:spLocks/>
          </p:cNvSpPr>
          <p:nvPr/>
        </p:nvSpPr>
        <p:spPr>
          <a:xfrm>
            <a:off x="583348" y="1231252"/>
            <a:ext cx="5170486" cy="5539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000" dirty="0"/>
              <a:t>These 11 consumer companies control everything we buy</a:t>
            </a:r>
          </a:p>
        </p:txBody>
      </p:sp>
      <p:pic>
        <p:nvPicPr>
          <p:cNvPr id="4102" name="Picture 6" descr="Romaine Lettuce">
            <a:extLst>
              <a:ext uri="{FF2B5EF4-FFF2-40B4-BE49-F238E27FC236}">
                <a16:creationId xmlns:a16="http://schemas.microsoft.com/office/drawing/2014/main" id="{E945A3C9-259F-054B-9719-91289A922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04489"/>
            <a:ext cx="4798952" cy="322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354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8808-3818-9D4B-A59C-A517A0E45868}"/>
              </a:ext>
            </a:extLst>
          </p:cNvPr>
          <p:cNvSpPr>
            <a:spLocks noGrp="1"/>
          </p:cNvSpPr>
          <p:nvPr>
            <p:ph type="title"/>
          </p:nvPr>
        </p:nvSpPr>
        <p:spPr>
          <a:xfrm>
            <a:off x="346618" y="1010556"/>
            <a:ext cx="3887212" cy="5400675"/>
          </a:xfrm>
        </p:spPr>
        <p:txBody>
          <a:bodyPr/>
          <a:lstStyle/>
          <a:p>
            <a:r>
              <a:rPr lang="en-US" dirty="0"/>
              <a:t>QUESTIONS</a:t>
            </a:r>
            <a:br>
              <a:rPr lang="en-US" dirty="0"/>
            </a:br>
            <a:br>
              <a:rPr lang="en-US" dirty="0"/>
            </a:br>
            <a:r>
              <a:rPr lang="en-US" sz="2000" dirty="0"/>
              <a:t>What demand can small farmers meet in the food supply chain?</a:t>
            </a:r>
            <a:br>
              <a:rPr lang="en-US" sz="2000" dirty="0"/>
            </a:br>
            <a:br>
              <a:rPr lang="en-US" sz="2000" dirty="0"/>
            </a:br>
            <a:r>
              <a:rPr lang="en-US" sz="2000" dirty="0"/>
              <a:t>What are the current challenges facing small farmers to having profitable, high yield farms?</a:t>
            </a:r>
            <a:br>
              <a:rPr lang="en-US" sz="2000" dirty="0"/>
            </a:br>
            <a:br>
              <a:rPr lang="en-US" sz="2000" dirty="0"/>
            </a:br>
            <a:r>
              <a:rPr lang="en-US" sz="2000" dirty="0"/>
              <a:t>What products can small farmers focus on to increase profitability?</a:t>
            </a:r>
            <a:br>
              <a:rPr lang="en-US" dirty="0"/>
            </a:br>
            <a:endParaRPr lang="en-US" dirty="0"/>
          </a:p>
        </p:txBody>
      </p:sp>
      <p:sp>
        <p:nvSpPr>
          <p:cNvPr id="4" name="Slide Number Placeholder 3">
            <a:extLst>
              <a:ext uri="{FF2B5EF4-FFF2-40B4-BE49-F238E27FC236}">
                <a16:creationId xmlns:a16="http://schemas.microsoft.com/office/drawing/2014/main" id="{7F2E3F19-4695-A74D-A63C-1FC491D16743}"/>
              </a:ext>
            </a:extLst>
          </p:cNvPr>
          <p:cNvSpPr>
            <a:spLocks noGrp="1"/>
          </p:cNvSpPr>
          <p:nvPr>
            <p:ph type="sldNum" sz="quarter" idx="12"/>
          </p:nvPr>
        </p:nvSpPr>
        <p:spPr>
          <a:xfrm>
            <a:off x="10112828" y="6411231"/>
            <a:ext cx="2743200" cy="365125"/>
          </a:xfrm>
        </p:spPr>
        <p:txBody>
          <a:bodyPr/>
          <a:lstStyle/>
          <a:p>
            <a:fld id="{0FD50806-BABF-4915-9689-3B9956D1C75C}" type="slidenum">
              <a:rPr lang="en-US" smtClean="0"/>
              <a:pPr/>
              <a:t>7</a:t>
            </a:fld>
            <a:endParaRPr lang="en-US" dirty="0"/>
          </a:p>
        </p:txBody>
      </p:sp>
      <p:grpSp>
        <p:nvGrpSpPr>
          <p:cNvPr id="12" name="Group 11">
            <a:extLst>
              <a:ext uri="{FF2B5EF4-FFF2-40B4-BE49-F238E27FC236}">
                <a16:creationId xmlns:a16="http://schemas.microsoft.com/office/drawing/2014/main" id="{8F9F4FF5-CF09-7748-BF8F-09DD82851897}"/>
              </a:ext>
            </a:extLst>
          </p:cNvPr>
          <p:cNvGrpSpPr/>
          <p:nvPr/>
        </p:nvGrpSpPr>
        <p:grpSpPr>
          <a:xfrm>
            <a:off x="5204761" y="1180638"/>
            <a:ext cx="6643687" cy="5400675"/>
            <a:chOff x="3729038" y="685798"/>
            <a:chExt cx="6643687" cy="5400675"/>
          </a:xfrm>
        </p:grpSpPr>
        <p:sp>
          <p:nvSpPr>
            <p:cNvPr id="13" name="Triangle 12">
              <a:extLst>
                <a:ext uri="{FF2B5EF4-FFF2-40B4-BE49-F238E27FC236}">
                  <a16:creationId xmlns:a16="http://schemas.microsoft.com/office/drawing/2014/main" id="{03E662CD-4FC7-9048-B0F2-3BF94679F6C2}"/>
                </a:ext>
              </a:extLst>
            </p:cNvPr>
            <p:cNvSpPr/>
            <p:nvPr/>
          </p:nvSpPr>
          <p:spPr>
            <a:xfrm flipV="1">
              <a:off x="3729038" y="685798"/>
              <a:ext cx="6643687" cy="5400675"/>
            </a:xfrm>
            <a:prstGeom prst="triangle">
              <a:avLst/>
            </a:prstGeom>
            <a:gradFill flip="none" rotWithShape="1">
              <a:gsLst>
                <a:gs pos="0">
                  <a:schemeClr val="accent4">
                    <a:lumMod val="0"/>
                    <a:lumOff val="100000"/>
                  </a:schemeClr>
                </a:gs>
                <a:gs pos="26000">
                  <a:schemeClr val="accent4">
                    <a:lumMod val="0"/>
                    <a:lumOff val="100000"/>
                  </a:schemeClr>
                </a:gs>
                <a:gs pos="98000">
                  <a:schemeClr val="accent4">
                    <a:lumMod val="100000"/>
                  </a:schemeClr>
                </a:gs>
              </a:gsLst>
              <a:path path="circle">
                <a:fillToRect l="50000" t="-80000" r="50000" b="180000"/>
              </a:path>
              <a:tileRect/>
            </a:gradFill>
            <a:ln w="254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06A4DF63-E59E-5D47-ABD0-DC2B84AF7044}"/>
                </a:ext>
              </a:extLst>
            </p:cNvPr>
            <p:cNvSpPr/>
            <p:nvPr/>
          </p:nvSpPr>
          <p:spPr>
            <a:xfrm>
              <a:off x="5393531" y="685799"/>
              <a:ext cx="3319096" cy="2616665"/>
            </a:xfrm>
            <a:prstGeom prst="triangl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solidFill>
                <a:srgbClr val="189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2F9918"/>
                </a:solidFill>
              </a:endParaRPr>
            </a:p>
          </p:txBody>
        </p:sp>
        <p:pic>
          <p:nvPicPr>
            <p:cNvPr id="15" name="Picture 14">
              <a:extLst>
                <a:ext uri="{FF2B5EF4-FFF2-40B4-BE49-F238E27FC236}">
                  <a16:creationId xmlns:a16="http://schemas.microsoft.com/office/drawing/2014/main" id="{7915C67D-026B-2E48-8318-24338C0F6100}"/>
                </a:ext>
              </a:extLst>
            </p:cNvPr>
            <p:cNvPicPr>
              <a:picLocks noChangeAspect="1"/>
            </p:cNvPicPr>
            <p:nvPr/>
          </p:nvPicPr>
          <p:blipFill>
            <a:blip r:embed="rId2"/>
            <a:stretch>
              <a:fillRect/>
            </a:stretch>
          </p:blipFill>
          <p:spPr>
            <a:xfrm>
              <a:off x="6360136" y="3345766"/>
              <a:ext cx="1484937" cy="1458835"/>
            </a:xfrm>
            <a:prstGeom prst="rect">
              <a:avLst/>
            </a:prstGeom>
            <a:gradFill>
              <a:gsLst>
                <a:gs pos="0">
                  <a:schemeClr val="accent4">
                    <a:lumMod val="0"/>
                    <a:lumOff val="100000"/>
                  </a:schemeClr>
                </a:gs>
                <a:gs pos="26000">
                  <a:schemeClr val="accent4">
                    <a:lumMod val="0"/>
                    <a:lumOff val="100000"/>
                  </a:schemeClr>
                </a:gs>
                <a:gs pos="98000">
                  <a:schemeClr val="accent4">
                    <a:lumMod val="100000"/>
                  </a:schemeClr>
                </a:gs>
              </a:gsLst>
              <a:path path="circle">
                <a:fillToRect l="50000" t="-80000" r="50000" b="180000"/>
              </a:path>
            </a:gradFill>
            <a:ln>
              <a:solidFill>
                <a:schemeClr val="accent1"/>
              </a:solidFill>
            </a:ln>
          </p:spPr>
        </p:pic>
        <p:sp>
          <p:nvSpPr>
            <p:cNvPr id="16" name="TextBox 15">
              <a:extLst>
                <a:ext uri="{FF2B5EF4-FFF2-40B4-BE49-F238E27FC236}">
                  <a16:creationId xmlns:a16="http://schemas.microsoft.com/office/drawing/2014/main" id="{A88E10A1-79D9-9844-8EF5-8A1FD769DB01}"/>
                </a:ext>
              </a:extLst>
            </p:cNvPr>
            <p:cNvSpPr txBox="1"/>
            <p:nvPr/>
          </p:nvSpPr>
          <p:spPr>
            <a:xfrm>
              <a:off x="6044188" y="2037084"/>
              <a:ext cx="2321633" cy="1200329"/>
            </a:xfrm>
            <a:prstGeom prst="rect">
              <a:avLst/>
            </a:prstGeom>
            <a:noFill/>
          </p:spPr>
          <p:txBody>
            <a:bodyPr wrap="square" rtlCol="0">
              <a:spAutoFit/>
            </a:bodyPr>
            <a:lstStyle/>
            <a:p>
              <a:r>
                <a:rPr lang="en-US" dirty="0">
                  <a:solidFill>
                    <a:schemeClr val="bg2">
                      <a:lumMod val="10000"/>
                    </a:schemeClr>
                  </a:solidFill>
                </a:rPr>
                <a:t>            </a:t>
              </a:r>
              <a:r>
                <a:rPr lang="en-US" b="1" dirty="0">
                  <a:solidFill>
                    <a:schemeClr val="bg2">
                      <a:lumMod val="10000"/>
                    </a:schemeClr>
                  </a:solidFill>
                </a:rPr>
                <a:t>NEELA</a:t>
              </a:r>
            </a:p>
            <a:p>
              <a:endParaRPr lang="en-US" dirty="0">
                <a:solidFill>
                  <a:schemeClr val="bg2">
                    <a:lumMod val="10000"/>
                  </a:schemeClr>
                </a:solidFill>
              </a:endParaRPr>
            </a:p>
            <a:p>
              <a:r>
                <a:rPr lang="en-US" dirty="0">
                  <a:solidFill>
                    <a:schemeClr val="bg2">
                      <a:lumMod val="10000"/>
                    </a:schemeClr>
                  </a:solidFill>
                </a:rPr>
                <a:t>Which </a:t>
              </a:r>
              <a:r>
                <a:rPr lang="en-US" b="1" dirty="0">
                  <a:solidFill>
                    <a:schemeClr val="bg2">
                      <a:lumMod val="10000"/>
                    </a:schemeClr>
                  </a:solidFill>
                </a:rPr>
                <a:t>PRODUCTS</a:t>
              </a:r>
              <a:r>
                <a:rPr lang="en-US" dirty="0">
                  <a:solidFill>
                    <a:schemeClr val="bg2">
                      <a:lumMod val="10000"/>
                    </a:schemeClr>
                  </a:solidFill>
                </a:rPr>
                <a:t> will be most profitable?</a:t>
              </a:r>
            </a:p>
          </p:txBody>
        </p:sp>
        <p:sp>
          <p:nvSpPr>
            <p:cNvPr id="17" name="TextBox 16">
              <a:extLst>
                <a:ext uri="{FF2B5EF4-FFF2-40B4-BE49-F238E27FC236}">
                  <a16:creationId xmlns:a16="http://schemas.microsoft.com/office/drawing/2014/main" id="{56F5F352-360A-ED40-9955-DC16A2531DD6}"/>
                </a:ext>
              </a:extLst>
            </p:cNvPr>
            <p:cNvSpPr txBox="1"/>
            <p:nvPr/>
          </p:nvSpPr>
          <p:spPr>
            <a:xfrm>
              <a:off x="6575357" y="4762801"/>
              <a:ext cx="991635" cy="954107"/>
            </a:xfrm>
            <a:prstGeom prst="rect">
              <a:avLst/>
            </a:prstGeom>
            <a:noFill/>
          </p:spPr>
          <p:txBody>
            <a:bodyPr wrap="square" rtlCol="0">
              <a:spAutoFit/>
            </a:bodyPr>
            <a:lstStyle/>
            <a:p>
              <a:pPr algn="ctr"/>
              <a:r>
                <a:rPr lang="en-US" sz="1400" b="1" dirty="0">
                  <a:solidFill>
                    <a:schemeClr val="bg2">
                      <a:lumMod val="10000"/>
                    </a:schemeClr>
                  </a:solidFill>
                </a:rPr>
                <a:t>Tumi’s Protected farming in NY </a:t>
              </a:r>
            </a:p>
          </p:txBody>
        </p:sp>
        <p:sp>
          <p:nvSpPr>
            <p:cNvPr id="18" name="TextBox 17">
              <a:extLst>
                <a:ext uri="{FF2B5EF4-FFF2-40B4-BE49-F238E27FC236}">
                  <a16:creationId xmlns:a16="http://schemas.microsoft.com/office/drawing/2014/main" id="{75BB5B5E-6B4A-DE48-BE16-C34CCEF2DCEB}"/>
                </a:ext>
              </a:extLst>
            </p:cNvPr>
            <p:cNvSpPr txBox="1"/>
            <p:nvPr/>
          </p:nvSpPr>
          <p:spPr>
            <a:xfrm>
              <a:off x="4284501" y="750866"/>
              <a:ext cx="2615970" cy="1631216"/>
            </a:xfrm>
            <a:prstGeom prst="rect">
              <a:avLst/>
            </a:prstGeom>
            <a:noFill/>
          </p:spPr>
          <p:txBody>
            <a:bodyPr wrap="square" rtlCol="0">
              <a:spAutoFit/>
            </a:bodyPr>
            <a:lstStyle/>
            <a:p>
              <a:r>
                <a:rPr lang="en-US" dirty="0">
                  <a:solidFill>
                    <a:schemeClr val="bg2">
                      <a:lumMod val="10000"/>
                    </a:schemeClr>
                  </a:solidFill>
                </a:rPr>
                <a:t>What </a:t>
              </a:r>
              <a:r>
                <a:rPr lang="en-US" b="1" dirty="0">
                  <a:solidFill>
                    <a:schemeClr val="bg2">
                      <a:lumMod val="10000"/>
                    </a:schemeClr>
                  </a:solidFill>
                </a:rPr>
                <a:t>CHALLENGES</a:t>
              </a:r>
              <a:r>
                <a:rPr lang="en-US" dirty="0">
                  <a:solidFill>
                    <a:schemeClr val="bg2">
                      <a:lumMod val="10000"/>
                    </a:schemeClr>
                  </a:solidFill>
                </a:rPr>
                <a:t>  farm yield and profitability?</a:t>
              </a:r>
            </a:p>
            <a:p>
              <a:endParaRPr lang="en-US" dirty="0">
                <a:solidFill>
                  <a:schemeClr val="bg2">
                    <a:lumMod val="10000"/>
                  </a:schemeClr>
                </a:solidFill>
              </a:endParaRPr>
            </a:p>
            <a:p>
              <a:endParaRPr lang="en-US" sz="1000" dirty="0">
                <a:solidFill>
                  <a:schemeClr val="bg2">
                    <a:lumMod val="10000"/>
                  </a:schemeClr>
                </a:solidFill>
              </a:endParaRPr>
            </a:p>
            <a:p>
              <a:endParaRPr lang="en-US" dirty="0">
                <a:solidFill>
                  <a:schemeClr val="bg2">
                    <a:lumMod val="10000"/>
                  </a:schemeClr>
                </a:solidFill>
              </a:endParaRPr>
            </a:p>
            <a:p>
              <a:r>
                <a:rPr lang="en-US" dirty="0">
                  <a:solidFill>
                    <a:schemeClr val="bg2">
                      <a:lumMod val="10000"/>
                    </a:schemeClr>
                  </a:solidFill>
                </a:rPr>
                <a:t>       </a:t>
              </a:r>
              <a:r>
                <a:rPr lang="en-US" b="1" dirty="0">
                  <a:solidFill>
                    <a:schemeClr val="bg2">
                      <a:lumMod val="10000"/>
                    </a:schemeClr>
                  </a:solidFill>
                </a:rPr>
                <a:t>CHARLOTTE</a:t>
              </a:r>
            </a:p>
          </p:txBody>
        </p:sp>
        <p:sp>
          <p:nvSpPr>
            <p:cNvPr id="19" name="TextBox 18">
              <a:extLst>
                <a:ext uri="{FF2B5EF4-FFF2-40B4-BE49-F238E27FC236}">
                  <a16:creationId xmlns:a16="http://schemas.microsoft.com/office/drawing/2014/main" id="{0DADB1D0-EB99-364F-A317-98A218F53276}"/>
                </a:ext>
              </a:extLst>
            </p:cNvPr>
            <p:cNvSpPr txBox="1"/>
            <p:nvPr/>
          </p:nvSpPr>
          <p:spPr>
            <a:xfrm>
              <a:off x="7756754" y="931425"/>
              <a:ext cx="2615971" cy="1477328"/>
            </a:xfrm>
            <a:prstGeom prst="rect">
              <a:avLst/>
            </a:prstGeom>
            <a:noFill/>
          </p:spPr>
          <p:txBody>
            <a:bodyPr wrap="square" rtlCol="0">
              <a:spAutoFit/>
            </a:bodyPr>
            <a:lstStyle/>
            <a:p>
              <a:r>
                <a:rPr lang="en-US" dirty="0">
                  <a:solidFill>
                    <a:schemeClr val="bg2">
                      <a:lumMod val="10000"/>
                    </a:schemeClr>
                  </a:solidFill>
                </a:rPr>
                <a:t>Where is </a:t>
              </a:r>
              <a:r>
                <a:rPr lang="en-US" b="1" dirty="0">
                  <a:solidFill>
                    <a:schemeClr val="bg2">
                      <a:lumMod val="10000"/>
                    </a:schemeClr>
                  </a:solidFill>
                </a:rPr>
                <a:t>DEMAND</a:t>
              </a:r>
              <a:r>
                <a:rPr lang="en-US" dirty="0">
                  <a:solidFill>
                    <a:schemeClr val="bg2">
                      <a:lumMod val="10000"/>
                    </a:schemeClr>
                  </a:solidFill>
                </a:rPr>
                <a:t> highest for fresh produce?</a:t>
              </a:r>
            </a:p>
            <a:p>
              <a:endParaRPr lang="en-US" dirty="0">
                <a:solidFill>
                  <a:schemeClr val="bg2">
                    <a:lumMod val="10000"/>
                  </a:schemeClr>
                </a:solidFill>
              </a:endParaRPr>
            </a:p>
            <a:p>
              <a:r>
                <a:rPr lang="en-US" dirty="0">
                  <a:solidFill>
                    <a:schemeClr val="bg2">
                      <a:lumMod val="10000"/>
                    </a:schemeClr>
                  </a:solidFill>
                </a:rPr>
                <a:t>      </a:t>
              </a:r>
              <a:r>
                <a:rPr lang="en-US" b="1" dirty="0">
                  <a:solidFill>
                    <a:schemeClr val="bg2">
                      <a:lumMod val="10000"/>
                    </a:schemeClr>
                  </a:solidFill>
                </a:rPr>
                <a:t>TUMI</a:t>
              </a:r>
            </a:p>
          </p:txBody>
        </p:sp>
        <p:pic>
          <p:nvPicPr>
            <p:cNvPr id="20" name="Picture 1" descr="Fresh onion bulb isolated on white. With clipping path. Stock Photo - 62542528">
              <a:extLst>
                <a:ext uri="{FF2B5EF4-FFF2-40B4-BE49-F238E27FC236}">
                  <a16:creationId xmlns:a16="http://schemas.microsoft.com/office/drawing/2014/main" id="{1BB57843-7224-814F-BCFD-1BE64DB276C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94196" y="3288321"/>
              <a:ext cx="594516" cy="59451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BA8AB36-B418-4D44-9BC1-55E26BA20B70}"/>
                </a:ext>
              </a:extLst>
            </p:cNvPr>
            <p:cNvPicPr>
              <a:picLocks noChangeAspect="1"/>
            </p:cNvPicPr>
            <p:nvPr/>
          </p:nvPicPr>
          <p:blipFill>
            <a:blip r:embed="rId5"/>
            <a:stretch>
              <a:fillRect/>
            </a:stretch>
          </p:blipFill>
          <p:spPr>
            <a:xfrm>
              <a:off x="7845073" y="3302606"/>
              <a:ext cx="594519" cy="594519"/>
            </a:xfrm>
            <a:prstGeom prst="rect">
              <a:avLst/>
            </a:prstGeom>
            <a:ln>
              <a:solidFill>
                <a:schemeClr val="tx1"/>
              </a:solidFill>
            </a:ln>
            <a:effectLst>
              <a:innerShdw blurRad="114300">
                <a:prstClr val="black"/>
              </a:innerShdw>
            </a:effectLst>
            <a:scene3d>
              <a:camera prst="orthographicFront"/>
              <a:lightRig rig="threePt" dir="t"/>
            </a:scene3d>
            <a:sp3d contourW="12700">
              <a:contourClr>
                <a:schemeClr val="accent1">
                  <a:lumMod val="60000"/>
                  <a:lumOff val="40000"/>
                </a:schemeClr>
              </a:contourClr>
            </a:sp3d>
          </p:spPr>
        </p:pic>
      </p:grpSp>
    </p:spTree>
    <p:extLst>
      <p:ext uri="{BB962C8B-B14F-4D97-AF65-F5344CB8AC3E}">
        <p14:creationId xmlns:p14="http://schemas.microsoft.com/office/powerpoint/2010/main" val="380335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9654-9A85-DA4E-B3D8-5F516D2CC03A}"/>
              </a:ext>
            </a:extLst>
          </p:cNvPr>
          <p:cNvSpPr>
            <a:spLocks noGrp="1"/>
          </p:cNvSpPr>
          <p:nvPr>
            <p:ph type="title"/>
          </p:nvPr>
        </p:nvSpPr>
        <p:spPr/>
        <p:txBody>
          <a:bodyPr/>
          <a:lstStyle/>
          <a:p>
            <a:r>
              <a:rPr lang="en-US" dirty="0"/>
              <a:t>DEMAND</a:t>
            </a:r>
          </a:p>
        </p:txBody>
      </p:sp>
      <p:sp>
        <p:nvSpPr>
          <p:cNvPr id="4" name="Text Placeholder 3">
            <a:extLst>
              <a:ext uri="{FF2B5EF4-FFF2-40B4-BE49-F238E27FC236}">
                <a16:creationId xmlns:a16="http://schemas.microsoft.com/office/drawing/2014/main" id="{4BD0F253-2B2D-464A-934D-FB706E6FBF84}"/>
              </a:ext>
            </a:extLst>
          </p:cNvPr>
          <p:cNvSpPr>
            <a:spLocks noGrp="1"/>
          </p:cNvSpPr>
          <p:nvPr>
            <p:ph type="body" sz="half" idx="2"/>
          </p:nvPr>
        </p:nvSpPr>
        <p:spPr/>
        <p:txBody>
          <a:bodyPr/>
          <a:lstStyle/>
          <a:p>
            <a:r>
              <a:rPr lang="en-US" dirty="0"/>
              <a:t>TUMI</a:t>
            </a:r>
          </a:p>
        </p:txBody>
      </p:sp>
      <p:sp>
        <p:nvSpPr>
          <p:cNvPr id="5" name="Footer Placeholder 4">
            <a:extLst>
              <a:ext uri="{FF2B5EF4-FFF2-40B4-BE49-F238E27FC236}">
                <a16:creationId xmlns:a16="http://schemas.microsoft.com/office/drawing/2014/main" id="{7A3FE77B-0469-AA48-B5AB-1F49710576CF}"/>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3565E348-707B-9642-891E-D8AC22C8DE57}"/>
              </a:ext>
            </a:extLst>
          </p:cNvPr>
          <p:cNvSpPr>
            <a:spLocks noGrp="1"/>
          </p:cNvSpPr>
          <p:nvPr>
            <p:ph type="sldNum" sz="quarter" idx="12"/>
          </p:nvPr>
        </p:nvSpPr>
        <p:spPr/>
        <p:txBody>
          <a:bodyPr/>
          <a:lstStyle/>
          <a:p>
            <a:fld id="{F36C87F6-986D-49E6-AF40-1B3A1EE8064D}" type="slidenum">
              <a:rPr lang="en-US" smtClean="0"/>
              <a:t>8</a:t>
            </a:fld>
            <a:endParaRPr lang="en-US"/>
          </a:p>
        </p:txBody>
      </p:sp>
      <p:grpSp>
        <p:nvGrpSpPr>
          <p:cNvPr id="7" name="Group 6">
            <a:extLst>
              <a:ext uri="{FF2B5EF4-FFF2-40B4-BE49-F238E27FC236}">
                <a16:creationId xmlns:a16="http://schemas.microsoft.com/office/drawing/2014/main" id="{57E7B473-AF2A-584D-BED4-D04EC49E90F8}"/>
              </a:ext>
            </a:extLst>
          </p:cNvPr>
          <p:cNvGrpSpPr/>
          <p:nvPr/>
        </p:nvGrpSpPr>
        <p:grpSpPr>
          <a:xfrm>
            <a:off x="5204761" y="1180638"/>
            <a:ext cx="6643687" cy="5400675"/>
            <a:chOff x="3729038" y="685798"/>
            <a:chExt cx="6643687" cy="5400675"/>
          </a:xfrm>
        </p:grpSpPr>
        <p:sp>
          <p:nvSpPr>
            <p:cNvPr id="8" name="Triangle 7">
              <a:extLst>
                <a:ext uri="{FF2B5EF4-FFF2-40B4-BE49-F238E27FC236}">
                  <a16:creationId xmlns:a16="http://schemas.microsoft.com/office/drawing/2014/main" id="{5D293C9E-11A0-064A-BED1-6C9BF5D6C891}"/>
                </a:ext>
              </a:extLst>
            </p:cNvPr>
            <p:cNvSpPr/>
            <p:nvPr/>
          </p:nvSpPr>
          <p:spPr>
            <a:xfrm flipV="1">
              <a:off x="3729038" y="685798"/>
              <a:ext cx="6643687" cy="5400675"/>
            </a:xfrm>
            <a:prstGeom prst="triangle">
              <a:avLst/>
            </a:prstGeom>
            <a:gradFill flip="none" rotWithShape="1">
              <a:gsLst>
                <a:gs pos="0">
                  <a:schemeClr val="accent4">
                    <a:lumMod val="0"/>
                    <a:lumOff val="100000"/>
                  </a:schemeClr>
                </a:gs>
                <a:gs pos="26000">
                  <a:schemeClr val="accent4">
                    <a:lumMod val="0"/>
                    <a:lumOff val="100000"/>
                  </a:schemeClr>
                </a:gs>
                <a:gs pos="98000">
                  <a:schemeClr val="accent4">
                    <a:lumMod val="100000"/>
                  </a:schemeClr>
                </a:gs>
              </a:gsLst>
              <a:path path="circle">
                <a:fillToRect l="50000" t="-80000" r="50000" b="180000"/>
              </a:path>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376F94F7-B7F0-4448-80C6-A723EF7A5F33}"/>
                </a:ext>
              </a:extLst>
            </p:cNvPr>
            <p:cNvSpPr/>
            <p:nvPr/>
          </p:nvSpPr>
          <p:spPr>
            <a:xfrm>
              <a:off x="5393531" y="685799"/>
              <a:ext cx="3319096" cy="2616665"/>
            </a:xfrm>
            <a:prstGeom prst="triangl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solidFill>
                <a:srgbClr val="189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2F9918"/>
                </a:solidFill>
              </a:endParaRPr>
            </a:p>
          </p:txBody>
        </p:sp>
        <p:pic>
          <p:nvPicPr>
            <p:cNvPr id="10" name="Picture 9">
              <a:extLst>
                <a:ext uri="{FF2B5EF4-FFF2-40B4-BE49-F238E27FC236}">
                  <a16:creationId xmlns:a16="http://schemas.microsoft.com/office/drawing/2014/main" id="{C0C80304-D311-584D-A2B6-529D6D0A6185}"/>
                </a:ext>
              </a:extLst>
            </p:cNvPr>
            <p:cNvPicPr>
              <a:picLocks noChangeAspect="1"/>
            </p:cNvPicPr>
            <p:nvPr/>
          </p:nvPicPr>
          <p:blipFill>
            <a:blip r:embed="rId2"/>
            <a:stretch>
              <a:fillRect/>
            </a:stretch>
          </p:blipFill>
          <p:spPr>
            <a:xfrm>
              <a:off x="6360136" y="3345766"/>
              <a:ext cx="1484937" cy="1458835"/>
            </a:xfrm>
            <a:prstGeom prst="rect">
              <a:avLst/>
            </a:prstGeom>
            <a:gradFill>
              <a:gsLst>
                <a:gs pos="0">
                  <a:schemeClr val="accent4">
                    <a:lumMod val="0"/>
                    <a:lumOff val="100000"/>
                  </a:schemeClr>
                </a:gs>
                <a:gs pos="26000">
                  <a:schemeClr val="accent4">
                    <a:lumMod val="0"/>
                    <a:lumOff val="100000"/>
                  </a:schemeClr>
                </a:gs>
                <a:gs pos="98000">
                  <a:schemeClr val="accent4">
                    <a:lumMod val="100000"/>
                  </a:schemeClr>
                </a:gs>
              </a:gsLst>
              <a:path path="circle">
                <a:fillToRect l="50000" t="-80000" r="50000" b="180000"/>
              </a:path>
            </a:gradFill>
            <a:ln>
              <a:solidFill>
                <a:schemeClr val="accent1"/>
              </a:solidFill>
            </a:ln>
          </p:spPr>
        </p:pic>
        <p:sp>
          <p:nvSpPr>
            <p:cNvPr id="11" name="TextBox 10">
              <a:extLst>
                <a:ext uri="{FF2B5EF4-FFF2-40B4-BE49-F238E27FC236}">
                  <a16:creationId xmlns:a16="http://schemas.microsoft.com/office/drawing/2014/main" id="{9EDCC18D-2627-944C-8968-3C9DE76662C0}"/>
                </a:ext>
              </a:extLst>
            </p:cNvPr>
            <p:cNvSpPr txBox="1"/>
            <p:nvPr/>
          </p:nvSpPr>
          <p:spPr>
            <a:xfrm>
              <a:off x="6044188" y="2037084"/>
              <a:ext cx="2321633" cy="1200329"/>
            </a:xfrm>
            <a:prstGeom prst="rect">
              <a:avLst/>
            </a:prstGeom>
            <a:noFill/>
          </p:spPr>
          <p:txBody>
            <a:bodyPr wrap="square" rtlCol="0">
              <a:spAutoFit/>
            </a:bodyPr>
            <a:lstStyle/>
            <a:p>
              <a:r>
                <a:rPr lang="en-US" dirty="0">
                  <a:solidFill>
                    <a:schemeClr val="bg2">
                      <a:lumMod val="10000"/>
                    </a:schemeClr>
                  </a:solidFill>
                </a:rPr>
                <a:t>            </a:t>
              </a:r>
              <a:r>
                <a:rPr lang="en-US" b="1" dirty="0">
                  <a:solidFill>
                    <a:schemeClr val="tx1">
                      <a:lumMod val="75000"/>
                      <a:lumOff val="25000"/>
                    </a:schemeClr>
                  </a:solidFill>
                </a:rPr>
                <a:t>NEELA</a:t>
              </a:r>
            </a:p>
            <a:p>
              <a:endParaRPr lang="en-US" dirty="0">
                <a:solidFill>
                  <a:schemeClr val="tx1">
                    <a:lumMod val="75000"/>
                    <a:lumOff val="25000"/>
                  </a:schemeClr>
                </a:solidFill>
              </a:endParaRPr>
            </a:p>
            <a:p>
              <a:r>
                <a:rPr lang="en-US" dirty="0">
                  <a:solidFill>
                    <a:schemeClr val="tx1">
                      <a:lumMod val="75000"/>
                      <a:lumOff val="25000"/>
                    </a:schemeClr>
                  </a:solidFill>
                </a:rPr>
                <a:t>Which </a:t>
              </a:r>
              <a:r>
                <a:rPr lang="en-US" b="1" dirty="0">
                  <a:solidFill>
                    <a:schemeClr val="tx1">
                      <a:lumMod val="75000"/>
                      <a:lumOff val="25000"/>
                    </a:schemeClr>
                  </a:solidFill>
                </a:rPr>
                <a:t>PRODUCTS</a:t>
              </a:r>
              <a:r>
                <a:rPr lang="en-US" dirty="0">
                  <a:solidFill>
                    <a:schemeClr val="tx1">
                      <a:lumMod val="75000"/>
                      <a:lumOff val="25000"/>
                    </a:schemeClr>
                  </a:solidFill>
                </a:rPr>
                <a:t> will be most profitable?</a:t>
              </a:r>
            </a:p>
          </p:txBody>
        </p:sp>
        <p:sp>
          <p:nvSpPr>
            <p:cNvPr id="12" name="TextBox 11">
              <a:extLst>
                <a:ext uri="{FF2B5EF4-FFF2-40B4-BE49-F238E27FC236}">
                  <a16:creationId xmlns:a16="http://schemas.microsoft.com/office/drawing/2014/main" id="{C72C2C2F-7542-4945-9A2C-C98788F8049E}"/>
                </a:ext>
              </a:extLst>
            </p:cNvPr>
            <p:cNvSpPr txBox="1"/>
            <p:nvPr/>
          </p:nvSpPr>
          <p:spPr>
            <a:xfrm>
              <a:off x="6575357" y="4762801"/>
              <a:ext cx="991635" cy="954107"/>
            </a:xfrm>
            <a:prstGeom prst="rect">
              <a:avLst/>
            </a:prstGeom>
            <a:noFill/>
          </p:spPr>
          <p:txBody>
            <a:bodyPr wrap="square" rtlCol="0">
              <a:spAutoFit/>
            </a:bodyPr>
            <a:lstStyle/>
            <a:p>
              <a:pPr algn="ctr"/>
              <a:r>
                <a:rPr lang="en-US" sz="1400" b="1" dirty="0">
                  <a:solidFill>
                    <a:schemeClr val="bg2">
                      <a:lumMod val="10000"/>
                    </a:schemeClr>
                  </a:solidFill>
                </a:rPr>
                <a:t>Tumi’s Protected farming in NY </a:t>
              </a:r>
            </a:p>
          </p:txBody>
        </p:sp>
        <p:sp>
          <p:nvSpPr>
            <p:cNvPr id="13" name="TextBox 12">
              <a:extLst>
                <a:ext uri="{FF2B5EF4-FFF2-40B4-BE49-F238E27FC236}">
                  <a16:creationId xmlns:a16="http://schemas.microsoft.com/office/drawing/2014/main" id="{673FB32E-143C-2743-A6FD-DF69F178D22E}"/>
                </a:ext>
              </a:extLst>
            </p:cNvPr>
            <p:cNvSpPr txBox="1"/>
            <p:nvPr/>
          </p:nvSpPr>
          <p:spPr>
            <a:xfrm>
              <a:off x="4284501" y="750866"/>
              <a:ext cx="2615970" cy="1631216"/>
            </a:xfrm>
            <a:prstGeom prst="rect">
              <a:avLst/>
            </a:prstGeom>
            <a:noFill/>
          </p:spPr>
          <p:txBody>
            <a:bodyPr wrap="square" rtlCol="0">
              <a:spAutoFit/>
            </a:bodyPr>
            <a:lstStyle/>
            <a:p>
              <a:r>
                <a:rPr lang="en-US" dirty="0">
                  <a:solidFill>
                    <a:schemeClr val="bg2">
                      <a:lumMod val="10000"/>
                    </a:schemeClr>
                  </a:solidFill>
                </a:rPr>
                <a:t>What </a:t>
              </a:r>
              <a:r>
                <a:rPr lang="en-US" b="1" dirty="0">
                  <a:solidFill>
                    <a:schemeClr val="bg2">
                      <a:lumMod val="10000"/>
                    </a:schemeClr>
                  </a:solidFill>
                </a:rPr>
                <a:t>CHALLENGES</a:t>
              </a:r>
              <a:r>
                <a:rPr lang="en-US" dirty="0">
                  <a:solidFill>
                    <a:schemeClr val="bg2">
                      <a:lumMod val="10000"/>
                    </a:schemeClr>
                  </a:solidFill>
                </a:rPr>
                <a:t>  farm yield and profitability?</a:t>
              </a:r>
            </a:p>
            <a:p>
              <a:endParaRPr lang="en-US" dirty="0">
                <a:solidFill>
                  <a:schemeClr val="bg2">
                    <a:lumMod val="10000"/>
                  </a:schemeClr>
                </a:solidFill>
              </a:endParaRPr>
            </a:p>
            <a:p>
              <a:endParaRPr lang="en-US" sz="1000" dirty="0">
                <a:solidFill>
                  <a:schemeClr val="bg2">
                    <a:lumMod val="10000"/>
                  </a:schemeClr>
                </a:solidFill>
              </a:endParaRPr>
            </a:p>
            <a:p>
              <a:endParaRPr lang="en-US" dirty="0">
                <a:solidFill>
                  <a:schemeClr val="bg2">
                    <a:lumMod val="10000"/>
                  </a:schemeClr>
                </a:solidFill>
              </a:endParaRPr>
            </a:p>
            <a:p>
              <a:r>
                <a:rPr lang="en-US" dirty="0">
                  <a:solidFill>
                    <a:schemeClr val="bg2">
                      <a:lumMod val="10000"/>
                    </a:schemeClr>
                  </a:solidFill>
                </a:rPr>
                <a:t>       </a:t>
              </a:r>
              <a:r>
                <a:rPr lang="en-US" b="1" dirty="0">
                  <a:solidFill>
                    <a:schemeClr val="bg2">
                      <a:lumMod val="10000"/>
                    </a:schemeClr>
                  </a:solidFill>
                </a:rPr>
                <a:t>CHARLOTTE</a:t>
              </a:r>
            </a:p>
          </p:txBody>
        </p:sp>
        <p:sp>
          <p:nvSpPr>
            <p:cNvPr id="14" name="TextBox 13">
              <a:extLst>
                <a:ext uri="{FF2B5EF4-FFF2-40B4-BE49-F238E27FC236}">
                  <a16:creationId xmlns:a16="http://schemas.microsoft.com/office/drawing/2014/main" id="{E3F9154B-2038-4845-99FE-C1D7E2175ED0}"/>
                </a:ext>
              </a:extLst>
            </p:cNvPr>
            <p:cNvSpPr txBox="1"/>
            <p:nvPr/>
          </p:nvSpPr>
          <p:spPr>
            <a:xfrm>
              <a:off x="7756754" y="931425"/>
              <a:ext cx="2615971" cy="1477328"/>
            </a:xfrm>
            <a:prstGeom prst="rect">
              <a:avLst/>
            </a:prstGeom>
            <a:noFill/>
          </p:spPr>
          <p:txBody>
            <a:bodyPr wrap="square" rtlCol="0">
              <a:spAutoFit/>
            </a:bodyPr>
            <a:lstStyle/>
            <a:p>
              <a:r>
                <a:rPr lang="en-US" dirty="0">
                  <a:solidFill>
                    <a:schemeClr val="tx1">
                      <a:lumMod val="75000"/>
                      <a:lumOff val="25000"/>
                    </a:schemeClr>
                  </a:solidFill>
                </a:rPr>
                <a:t>Where is </a:t>
              </a:r>
              <a:r>
                <a:rPr lang="en-US" b="1" dirty="0">
                  <a:solidFill>
                    <a:schemeClr val="tx1">
                      <a:lumMod val="75000"/>
                      <a:lumOff val="25000"/>
                    </a:schemeClr>
                  </a:solidFill>
                </a:rPr>
                <a:t>DEMAND</a:t>
              </a:r>
              <a:r>
                <a:rPr lang="en-US" dirty="0">
                  <a:solidFill>
                    <a:schemeClr val="tx1">
                      <a:lumMod val="75000"/>
                      <a:lumOff val="25000"/>
                    </a:schemeClr>
                  </a:solidFill>
                </a:rPr>
                <a:t> highest for fresh produce?</a:t>
              </a:r>
            </a:p>
            <a:p>
              <a:endParaRPr lang="en-US" dirty="0">
                <a:solidFill>
                  <a:schemeClr val="tx1">
                    <a:lumMod val="75000"/>
                    <a:lumOff val="25000"/>
                  </a:schemeClr>
                </a:solidFill>
              </a:endParaRPr>
            </a:p>
            <a:p>
              <a:r>
                <a:rPr lang="en-US" dirty="0">
                  <a:solidFill>
                    <a:schemeClr val="tx1">
                      <a:lumMod val="75000"/>
                      <a:lumOff val="25000"/>
                    </a:schemeClr>
                  </a:solidFill>
                </a:rPr>
                <a:t>      </a:t>
              </a:r>
              <a:r>
                <a:rPr lang="en-US" b="1" dirty="0">
                  <a:solidFill>
                    <a:schemeClr val="tx1">
                      <a:lumMod val="75000"/>
                      <a:lumOff val="25000"/>
                    </a:schemeClr>
                  </a:solidFill>
                </a:rPr>
                <a:t>TUMI</a:t>
              </a:r>
            </a:p>
          </p:txBody>
        </p:sp>
        <p:pic>
          <p:nvPicPr>
            <p:cNvPr id="15" name="Picture 1" descr="Fresh onion bulb isolated on white. With clipping path. Stock Photo - 62542528">
              <a:extLst>
                <a:ext uri="{FF2B5EF4-FFF2-40B4-BE49-F238E27FC236}">
                  <a16:creationId xmlns:a16="http://schemas.microsoft.com/office/drawing/2014/main" id="{197963FE-CB7C-384C-B552-1205F2A9257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94196" y="3288321"/>
              <a:ext cx="594516" cy="59451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92DB22A-30BD-CD4C-B5F1-BC42D97BEDAB}"/>
                </a:ext>
              </a:extLst>
            </p:cNvPr>
            <p:cNvPicPr>
              <a:picLocks noChangeAspect="1"/>
            </p:cNvPicPr>
            <p:nvPr/>
          </p:nvPicPr>
          <p:blipFill>
            <a:blip r:embed="rId5"/>
            <a:stretch>
              <a:fillRect/>
            </a:stretch>
          </p:blipFill>
          <p:spPr>
            <a:xfrm>
              <a:off x="7845073" y="3302606"/>
              <a:ext cx="594519" cy="594519"/>
            </a:xfrm>
            <a:prstGeom prst="rect">
              <a:avLst/>
            </a:prstGeom>
            <a:effectLst>
              <a:innerShdw blurRad="114300">
                <a:prstClr val="black"/>
              </a:innerShdw>
              <a:softEdge rad="12700"/>
            </a:effectLst>
            <a:scene3d>
              <a:camera prst="orthographicFront"/>
              <a:lightRig rig="threePt" dir="t"/>
            </a:scene3d>
            <a:sp3d contourW="12700">
              <a:contourClr>
                <a:schemeClr val="accent1">
                  <a:lumMod val="60000"/>
                  <a:lumOff val="40000"/>
                </a:schemeClr>
              </a:contourClr>
            </a:sp3d>
          </p:spPr>
        </p:pic>
      </p:grpSp>
    </p:spTree>
    <p:extLst>
      <p:ext uri="{BB962C8B-B14F-4D97-AF65-F5344CB8AC3E}">
        <p14:creationId xmlns:p14="http://schemas.microsoft.com/office/powerpoint/2010/main" val="256405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BFECAC9-88A0-E445-BB5A-A296BFA1CD6B}"/>
              </a:ext>
            </a:extLst>
          </p:cNvPr>
          <p:cNvSpPr>
            <a:spLocks noGrp="1"/>
          </p:cNvSpPr>
          <p:nvPr>
            <p:ph type="title"/>
          </p:nvPr>
        </p:nvSpPr>
        <p:spPr>
          <a:xfrm>
            <a:off x="522514" y="982133"/>
            <a:ext cx="11430000" cy="846668"/>
          </a:xfrm>
        </p:spPr>
        <p:txBody>
          <a:bodyPr>
            <a:normAutofit fontScale="90000"/>
          </a:bodyPr>
          <a:lstStyle/>
          <a:p>
            <a:r>
              <a:rPr lang="en-US" dirty="0"/>
              <a:t>Food Deserts in NY State – Saratoga County</a:t>
            </a:r>
          </a:p>
        </p:txBody>
      </p:sp>
      <p:sp>
        <p:nvSpPr>
          <p:cNvPr id="8" name="Content Placeholder 7">
            <a:extLst>
              <a:ext uri="{FF2B5EF4-FFF2-40B4-BE49-F238E27FC236}">
                <a16:creationId xmlns:a16="http://schemas.microsoft.com/office/drawing/2014/main" id="{A2755390-9342-424F-9FE1-4ABAA06F7A23}"/>
              </a:ext>
            </a:extLst>
          </p:cNvPr>
          <p:cNvSpPr>
            <a:spLocks noGrp="1"/>
          </p:cNvSpPr>
          <p:nvPr>
            <p:ph sz="half" idx="1"/>
          </p:nvPr>
        </p:nvSpPr>
        <p:spPr>
          <a:xfrm>
            <a:off x="212272" y="2055538"/>
            <a:ext cx="4852098" cy="3820329"/>
          </a:xfrm>
        </p:spPr>
        <p:txBody>
          <a:bodyPr>
            <a:normAutofit fontScale="62500" lnSpcReduction="20000"/>
          </a:bodyPr>
          <a:lstStyle/>
          <a:p>
            <a:r>
              <a:rPr lang="en-US" dirty="0"/>
              <a:t>Food Deserts are geographic areas of the US (as defined by Census tracts) where low income, Grocery proximity or transportation access, keep nutritious food out of reach for a significant portion of the population.</a:t>
            </a:r>
          </a:p>
          <a:p>
            <a:r>
              <a:rPr lang="en-US" dirty="0"/>
              <a:t>Large grocers, do not service low income areas or some urban populations,  and omnipresent Dollar stores do nothing to address food access, so achieving or maintaining healthy lifestyles, particularly for the vulnerable elderly and child populations is difficult.</a:t>
            </a:r>
          </a:p>
          <a:p>
            <a:r>
              <a:rPr lang="en-US" dirty="0"/>
              <a:t>SNAP (USDA </a:t>
            </a:r>
            <a:r>
              <a:rPr lang="en-US" dirty="0" err="1"/>
              <a:t>Foodstamp</a:t>
            </a:r>
            <a:r>
              <a:rPr lang="en-US" dirty="0"/>
              <a:t> programs) has expanded their vendor program to include farmers’ markets however most farms have had to scale to commercial size to counter  agricultural challenges like climate change, and economics, so serving this smaller customer group is not feasible.</a:t>
            </a:r>
          </a:p>
          <a:p>
            <a:endParaRPr lang="en-US" dirty="0"/>
          </a:p>
        </p:txBody>
      </p:sp>
      <p:pic>
        <p:nvPicPr>
          <p:cNvPr id="11" name="Content Placeholder 10">
            <a:extLst>
              <a:ext uri="{FF2B5EF4-FFF2-40B4-BE49-F238E27FC236}">
                <a16:creationId xmlns:a16="http://schemas.microsoft.com/office/drawing/2014/main" id="{E30F1658-F56C-4D4B-B861-A4B2F6E23052}"/>
              </a:ext>
            </a:extLst>
          </p:cNvPr>
          <p:cNvPicPr>
            <a:picLocks noGrp="1" noChangeAspect="1"/>
          </p:cNvPicPr>
          <p:nvPr>
            <p:ph sz="half" idx="2"/>
          </p:nvPr>
        </p:nvPicPr>
        <p:blipFill>
          <a:blip r:embed="rId2"/>
          <a:stretch>
            <a:fillRect/>
          </a:stretch>
        </p:blipFill>
        <p:spPr>
          <a:xfrm>
            <a:off x="5033092" y="2046341"/>
            <a:ext cx="4189082" cy="3471449"/>
          </a:xfrm>
        </p:spPr>
      </p:pic>
      <p:sp>
        <p:nvSpPr>
          <p:cNvPr id="12" name="TextBox 11">
            <a:extLst>
              <a:ext uri="{FF2B5EF4-FFF2-40B4-BE49-F238E27FC236}">
                <a16:creationId xmlns:a16="http://schemas.microsoft.com/office/drawing/2014/main" id="{2CF1A495-C7A7-2C4F-B942-3BEA0BC351C7}"/>
              </a:ext>
            </a:extLst>
          </p:cNvPr>
          <p:cNvSpPr txBox="1"/>
          <p:nvPr/>
        </p:nvSpPr>
        <p:spPr>
          <a:xfrm>
            <a:off x="8781003" y="2483350"/>
            <a:ext cx="2954216" cy="2185214"/>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marL="102870" indent="-102870">
              <a:spcAft>
                <a:spcPts val="1200"/>
              </a:spcAft>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30,000 Low Income, Low Access people live in Food Desserts in Saratoga County</a:t>
            </a:r>
          </a:p>
          <a:p>
            <a:pPr marL="102870" indent="-102870">
              <a:spcAft>
                <a:spcPts val="1200"/>
              </a:spcAft>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14% of Saratoga County struggles with Food Access.</a:t>
            </a:r>
          </a:p>
        </p:txBody>
      </p:sp>
      <p:cxnSp>
        <p:nvCxnSpPr>
          <p:cNvPr id="14" name="Straight Connector 13">
            <a:extLst>
              <a:ext uri="{FF2B5EF4-FFF2-40B4-BE49-F238E27FC236}">
                <a16:creationId xmlns:a16="http://schemas.microsoft.com/office/drawing/2014/main" id="{756B4BA4-02C7-394C-B720-DD1AF38DBE01}"/>
              </a:ext>
            </a:extLst>
          </p:cNvPr>
          <p:cNvCxnSpPr/>
          <p:nvPr/>
        </p:nvCxnSpPr>
        <p:spPr>
          <a:xfrm flipH="1">
            <a:off x="7919357" y="3233057"/>
            <a:ext cx="714689" cy="342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1AA8661-B15E-0D42-8122-22AD098E9D10}"/>
              </a:ext>
            </a:extLst>
          </p:cNvPr>
          <p:cNvCxnSpPr/>
          <p:nvPr/>
        </p:nvCxnSpPr>
        <p:spPr>
          <a:xfrm flipH="1">
            <a:off x="7919357" y="3575957"/>
            <a:ext cx="861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770311"/>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board Templates Microsoft .potx" id="{4D573A18-E299-4CE9-BBD1-53C12673C0E6}" vid="{77D55C14-41CC-445A-B13B-4FC724EC0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1572</Words>
  <Application>Microsoft Macintosh PowerPoint</Application>
  <PresentationFormat>Widescreen</PresentationFormat>
  <Paragraphs>180</Paragraphs>
  <Slides>28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Century Gothic</vt:lpstr>
      <vt:lpstr>Segoe UI Light</vt:lpstr>
      <vt:lpstr>Office Theme</vt:lpstr>
      <vt:lpstr>Slide 1</vt:lpstr>
      <vt:lpstr>Dr. Michael Blurry, PhD The ”Big Short” investor who got rich by shorting Real Estate before the 2008 financial crisis</vt:lpstr>
      <vt:lpstr>Guess where Tumi lives?  Saratoga County upstate NY</vt:lpstr>
      <vt:lpstr>Economics favor large farms Consolidation 2000-2011</vt:lpstr>
      <vt:lpstr>PowerPoint Presentation</vt:lpstr>
      <vt:lpstr>Farm consolidation comes at cost…</vt:lpstr>
      <vt:lpstr>QUESTIONS  What demand can small farmers meet in the food supply chain?  What are the current challenges facing small farmers to having profitable, high yield farms?  What products can small farmers focus on to increase profitability? </vt:lpstr>
      <vt:lpstr>DEMAND</vt:lpstr>
      <vt:lpstr>Food Deserts in NY State – Saratoga County</vt:lpstr>
      <vt:lpstr>Saratoga Food Access Varies by Quintile</vt:lpstr>
      <vt:lpstr>Grocers have left; Dollar stores no competition</vt:lpstr>
      <vt:lpstr>CHALLENGES TO YIELD</vt:lpstr>
      <vt:lpstr>Frequency and magnitude of US anomalies</vt:lpstr>
      <vt:lpstr>START AND END TO GROWING SEASON LESS PREDICATABLE</vt:lpstr>
      <vt:lpstr>Strawberry yield vs. avg. temp saratoga</vt:lpstr>
      <vt:lpstr>SUPPLY</vt:lpstr>
      <vt:lpstr>PowerPoint Presentation</vt:lpstr>
      <vt:lpstr>Fresh Vegetable per capita availability 2017</vt:lpstr>
      <vt:lpstr>Fresh Vegetable Availability Trendline from 1990 – 2017 </vt:lpstr>
      <vt:lpstr>Fresh Vegetable Market Price Trendline from 2000 to 2017</vt:lpstr>
      <vt:lpstr>Vegetable Revenue Per Capita Trendline from 1990 – 2017 </vt:lpstr>
      <vt:lpstr>Comparison of Prices between Conventional and Organic for Vegetable across US </vt:lpstr>
      <vt:lpstr>Comparison of Prices between Conventional and Organic for Fruits across US </vt:lpstr>
      <vt:lpstr>Revenue Generated Per Acre for Vegetables in NY State in 2017</vt:lpstr>
      <vt:lpstr>Revenue Generated Per Acre for Fruits in NY State in 2017</vt:lpstr>
      <vt:lpstr>Challenges</vt:lpstr>
      <vt:lpstr>Conclusions</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FreeT 135</dc:creator>
  <cp:lastModifiedBy/>
  <cp:revision>1</cp:revision>
  <dcterms:created xsi:type="dcterms:W3CDTF">2019-01-11T21:39:07Z</dcterms:created>
  <dcterms:modified xsi:type="dcterms:W3CDTF">2019-01-12T14:45:32Z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2018-11-28T20:49:40.5544844Z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